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sldIdLst>
    <p:sldId id="257" r:id="rId5"/>
    <p:sldId id="365" r:id="rId6"/>
    <p:sldId id="366" r:id="rId7"/>
    <p:sldId id="379" r:id="rId8"/>
    <p:sldId id="377" r:id="rId9"/>
    <p:sldId id="383" r:id="rId10"/>
    <p:sldId id="307" r:id="rId11"/>
    <p:sldId id="381" r:id="rId12"/>
    <p:sldId id="375" r:id="rId13"/>
    <p:sldId id="376" r:id="rId14"/>
    <p:sldId id="367" r:id="rId15"/>
    <p:sldId id="384" r:id="rId16"/>
    <p:sldId id="369" r:id="rId17"/>
    <p:sldId id="368" r:id="rId18"/>
    <p:sldId id="371" r:id="rId19"/>
    <p:sldId id="380" r:id="rId20"/>
    <p:sldId id="326" r:id="rId21"/>
    <p:sldId id="382" r:id="rId22"/>
    <p:sldId id="3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73"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Preferred strategy</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Preferred strategy</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9997B-49D9-43B2-B154-1EAE7BDDDF78}"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GB"/>
        </a:p>
      </dgm:t>
    </dgm:pt>
    <dgm:pt modelId="{BC0ACB13-D871-4109-9AB7-D55E5008FF16}">
      <dgm:prSet phldrT="[Text]" phldr="0" custT="1"/>
      <dgm:spPr/>
      <dgm:t>
        <a:bodyPr/>
        <a:lstStyle/>
        <a:p>
          <a:r>
            <a:rPr lang="en-GB" sz="1600" b="1" dirty="0">
              <a:solidFill>
                <a:schemeClr val="tx1">
                  <a:lumMod val="20000"/>
                  <a:lumOff val="80000"/>
                </a:schemeClr>
              </a:solidFill>
            </a:rPr>
            <a:t>Development strategy options</a:t>
          </a:r>
          <a:r>
            <a:rPr lang="en-GB" sz="1600" dirty="0">
              <a:solidFill>
                <a:schemeClr val="tx1">
                  <a:lumMod val="20000"/>
                  <a:lumOff val="80000"/>
                </a:schemeClr>
              </a:solidFill>
            </a:rPr>
            <a:t> to meet government target </a:t>
          </a:r>
        </a:p>
      </dgm:t>
    </dgm:pt>
    <dgm:pt modelId="{D4623503-D707-42D6-B30D-F6B936498253}" type="parTrans" cxnId="{64BD3D30-7916-4D2B-8DB1-DE81AB8535A3}">
      <dgm:prSet/>
      <dgm:spPr/>
      <dgm:t>
        <a:bodyPr/>
        <a:lstStyle/>
        <a:p>
          <a:endParaRPr lang="en-GB"/>
        </a:p>
      </dgm:t>
    </dgm:pt>
    <dgm:pt modelId="{1B604841-85B1-4272-9E1D-BE17A9F06F9A}" type="sibTrans" cxnId="{64BD3D30-7916-4D2B-8DB1-DE81AB8535A3}">
      <dgm:prSet/>
      <dgm:spPr/>
      <dgm:t>
        <a:bodyPr/>
        <a:lstStyle/>
        <a:p>
          <a:endParaRPr lang="en-GB"/>
        </a:p>
      </dgm:t>
    </dgm:pt>
    <dgm:pt modelId="{EAE3418D-EDD7-4DD9-8C30-75F343A5221E}">
      <dgm:prSet phldrT="[Text]" phldr="0" custT="1"/>
      <dgm:spPr/>
      <dgm:t>
        <a:bodyPr/>
        <a:lstStyle/>
        <a:p>
          <a:r>
            <a:rPr lang="en-GB" sz="1800" dirty="0">
              <a:solidFill>
                <a:schemeClr val="tx1">
                  <a:lumMod val="20000"/>
                  <a:lumOff val="80000"/>
                </a:schemeClr>
              </a:solidFill>
            </a:rPr>
            <a:t>1. </a:t>
          </a:r>
          <a:r>
            <a:rPr lang="en-GB" sz="1800" b="1" dirty="0">
              <a:solidFill>
                <a:schemeClr val="tx1">
                  <a:lumMod val="20000"/>
                  <a:lumOff val="80000"/>
                </a:schemeClr>
              </a:solidFill>
            </a:rPr>
            <a:t>Your views </a:t>
          </a:r>
          <a:r>
            <a:rPr lang="en-GB" sz="1800" dirty="0">
              <a:solidFill>
                <a:schemeClr val="tx1">
                  <a:lumMod val="20000"/>
                  <a:lumOff val="80000"/>
                </a:schemeClr>
              </a:solidFill>
            </a:rPr>
            <a:t>from Nov-Dec-Jan consultation</a:t>
          </a:r>
        </a:p>
        <a:p>
          <a:r>
            <a:rPr lang="en-GB" sz="1800" dirty="0">
              <a:solidFill>
                <a:schemeClr val="tx1">
                  <a:lumMod val="20000"/>
                  <a:lumOff val="80000"/>
                </a:schemeClr>
              </a:solidFill>
            </a:rPr>
            <a:t>2. </a:t>
          </a:r>
          <a:r>
            <a:rPr lang="en-GB" sz="1800" b="1" dirty="0">
              <a:solidFill>
                <a:schemeClr val="tx1">
                  <a:lumMod val="20000"/>
                  <a:lumOff val="80000"/>
                </a:schemeClr>
              </a:solidFill>
            </a:rPr>
            <a:t>Studies and evidence </a:t>
          </a:r>
          <a:r>
            <a:rPr lang="en-GB" sz="1800" dirty="0">
              <a:solidFill>
                <a:schemeClr val="tx1">
                  <a:lumMod val="20000"/>
                  <a:lumOff val="80000"/>
                </a:schemeClr>
              </a:solidFill>
            </a:rPr>
            <a:t>to test these indicative numbers for viability, including: studies on </a:t>
          </a:r>
          <a:r>
            <a:rPr lang="en-GB" sz="1800" b="1" dirty="0">
              <a:solidFill>
                <a:schemeClr val="tx1">
                  <a:lumMod val="20000"/>
                  <a:lumOff val="80000"/>
                </a:schemeClr>
              </a:solidFill>
            </a:rPr>
            <a:t>sewage and water supply</a:t>
          </a:r>
          <a:r>
            <a:rPr lang="en-GB" sz="1800" dirty="0">
              <a:solidFill>
                <a:schemeClr val="tx1">
                  <a:lumMod val="20000"/>
                  <a:lumOff val="80000"/>
                </a:schemeClr>
              </a:solidFill>
            </a:rPr>
            <a:t>, </a:t>
          </a:r>
          <a:r>
            <a:rPr lang="en-GB" sz="1800" b="1" dirty="0">
              <a:solidFill>
                <a:schemeClr val="tx1">
                  <a:lumMod val="20000"/>
                  <a:lumOff val="80000"/>
                </a:schemeClr>
              </a:solidFill>
            </a:rPr>
            <a:t>infrastructure</a:t>
          </a:r>
          <a:r>
            <a:rPr lang="en-GB" sz="1800" dirty="0">
              <a:solidFill>
                <a:schemeClr val="tx1">
                  <a:lumMod val="20000"/>
                  <a:lumOff val="80000"/>
                </a:schemeClr>
              </a:solidFill>
            </a:rPr>
            <a:t>, </a:t>
          </a:r>
          <a:r>
            <a:rPr lang="en-GB" sz="1800" b="1" dirty="0">
              <a:solidFill>
                <a:schemeClr val="tx1">
                  <a:lumMod val="20000"/>
                  <a:lumOff val="80000"/>
                </a:schemeClr>
              </a:solidFill>
            </a:rPr>
            <a:t>transport modelling, housing and economic need assessments </a:t>
          </a:r>
          <a:r>
            <a:rPr lang="en-GB" sz="1800" dirty="0">
              <a:solidFill>
                <a:schemeClr val="tx1">
                  <a:lumMod val="20000"/>
                  <a:lumOff val="80000"/>
                </a:schemeClr>
              </a:solidFill>
            </a:rPr>
            <a:t>etc.</a:t>
          </a:r>
        </a:p>
        <a:p>
          <a:r>
            <a:rPr lang="en-GB" sz="1800" dirty="0">
              <a:solidFill>
                <a:schemeClr val="tx1">
                  <a:lumMod val="20000"/>
                  <a:lumOff val="80000"/>
                </a:schemeClr>
              </a:solidFill>
            </a:rPr>
            <a:t>3.Call for </a:t>
          </a:r>
          <a:r>
            <a:rPr lang="en-GB" sz="1800" b="1" dirty="0">
              <a:solidFill>
                <a:schemeClr val="tx1">
                  <a:lumMod val="20000"/>
                  <a:lumOff val="80000"/>
                </a:schemeClr>
              </a:solidFill>
            </a:rPr>
            <a:t>further sites</a:t>
          </a:r>
        </a:p>
        <a:p>
          <a:r>
            <a:rPr lang="en-GB" sz="1800" dirty="0">
              <a:solidFill>
                <a:schemeClr val="tx1">
                  <a:lumMod val="20000"/>
                  <a:lumOff val="80000"/>
                </a:schemeClr>
              </a:solidFill>
            </a:rPr>
            <a:t>4. </a:t>
          </a:r>
          <a:r>
            <a:rPr lang="en-GB" sz="1800" b="1" dirty="0">
              <a:solidFill>
                <a:schemeClr val="tx1">
                  <a:lumMod val="20000"/>
                  <a:lumOff val="80000"/>
                </a:schemeClr>
              </a:solidFill>
            </a:rPr>
            <a:t>Conversations</a:t>
          </a:r>
          <a:r>
            <a:rPr lang="en-GB" sz="1800" dirty="0">
              <a:solidFill>
                <a:schemeClr val="tx1">
                  <a:lumMod val="20000"/>
                  <a:lumOff val="80000"/>
                </a:schemeClr>
              </a:solidFill>
            </a:rPr>
            <a:t> with neighbouring authorities</a:t>
          </a:r>
        </a:p>
        <a:p>
          <a:r>
            <a:rPr lang="en-GB" sz="1800" dirty="0">
              <a:solidFill>
                <a:schemeClr val="tx1">
                  <a:lumMod val="20000"/>
                  <a:lumOff val="80000"/>
                </a:schemeClr>
              </a:solidFill>
            </a:rPr>
            <a:t>5. Continued </a:t>
          </a:r>
          <a:r>
            <a:rPr lang="en-GB" sz="1800" b="1" dirty="0">
              <a:solidFill>
                <a:schemeClr val="tx1">
                  <a:lumMod val="20000"/>
                  <a:lumOff val="80000"/>
                </a:schemeClr>
              </a:solidFill>
            </a:rPr>
            <a:t>engagement with government</a:t>
          </a:r>
        </a:p>
        <a:p>
          <a:r>
            <a:rPr lang="en-GB" sz="1800" b="0" dirty="0">
              <a:solidFill>
                <a:schemeClr val="tx1">
                  <a:lumMod val="20000"/>
                  <a:lumOff val="80000"/>
                </a:schemeClr>
              </a:solidFill>
            </a:rPr>
            <a:t>6. Future stages to look at </a:t>
          </a:r>
          <a:r>
            <a:rPr lang="en-GB" sz="1800" b="1" dirty="0">
              <a:solidFill>
                <a:schemeClr val="tx1">
                  <a:lumMod val="20000"/>
                  <a:lumOff val="80000"/>
                </a:schemeClr>
              </a:solidFill>
            </a:rPr>
            <a:t>employment land</a:t>
          </a:r>
        </a:p>
      </dgm:t>
    </dgm:pt>
    <dgm:pt modelId="{3750DE02-52D1-43C0-BE58-2FC59862FB9E}" type="parTrans" cxnId="{BA71685C-1A02-4408-AD70-CAAD7AD22C49}">
      <dgm:prSet/>
      <dgm:spPr/>
      <dgm:t>
        <a:bodyPr/>
        <a:lstStyle/>
        <a:p>
          <a:endParaRPr lang="en-GB"/>
        </a:p>
      </dgm:t>
    </dgm:pt>
    <dgm:pt modelId="{D06900FC-6EB5-458B-9B35-3F67E2A352C3}" type="sibTrans" cxnId="{BA71685C-1A02-4408-AD70-CAAD7AD22C49}">
      <dgm:prSet/>
      <dgm:spPr/>
      <dgm:t>
        <a:bodyPr/>
        <a:lstStyle/>
        <a:p>
          <a:endParaRPr lang="en-GB"/>
        </a:p>
      </dgm:t>
    </dgm:pt>
    <dgm:pt modelId="{AA97D80F-39B2-4129-B7E9-87CC84C2D79F}">
      <dgm:prSet phldrT="[Text]" phldr="0" custT="1"/>
      <dgm:spPr/>
      <dgm:t>
        <a:bodyPr/>
        <a:lstStyle/>
        <a:p>
          <a:r>
            <a:rPr lang="en-GB" sz="1600" b="1" dirty="0">
              <a:solidFill>
                <a:schemeClr val="tx1">
                  <a:lumMod val="20000"/>
                  <a:lumOff val="80000"/>
                </a:schemeClr>
              </a:solidFill>
            </a:rPr>
            <a:t>Sites allocated</a:t>
          </a:r>
          <a:r>
            <a:rPr lang="en-GB" sz="1600" dirty="0">
              <a:solidFill>
                <a:schemeClr val="tx1">
                  <a:lumMod val="20000"/>
                  <a:lumOff val="80000"/>
                </a:schemeClr>
              </a:solidFill>
            </a:rPr>
            <a:t>, full draft of plan, before further consultation. </a:t>
          </a:r>
        </a:p>
        <a:p>
          <a:r>
            <a:rPr lang="en-GB" sz="1600" b="1" i="1" dirty="0">
              <a:solidFill>
                <a:schemeClr val="tx1">
                  <a:lumMod val="20000"/>
                  <a:lumOff val="80000"/>
                </a:schemeClr>
              </a:solidFill>
            </a:rPr>
            <a:t>Final numbers and locations TBD.</a:t>
          </a:r>
        </a:p>
      </dgm:t>
    </dgm:pt>
    <dgm:pt modelId="{AA42DAB9-1D3C-467F-9BF8-7C14FD968FF1}" type="parTrans" cxnId="{F81194F6-7D60-4EE3-B104-CBBC47E07BF7}">
      <dgm:prSet/>
      <dgm:spPr/>
      <dgm:t>
        <a:bodyPr/>
        <a:lstStyle/>
        <a:p>
          <a:endParaRPr lang="en-GB"/>
        </a:p>
      </dgm:t>
    </dgm:pt>
    <dgm:pt modelId="{C1CBFC65-DDAB-4E65-9B12-B0667D1F7EE5}" type="sibTrans" cxnId="{F81194F6-7D60-4EE3-B104-CBBC47E07BF7}">
      <dgm:prSet/>
      <dgm:spPr/>
      <dgm:t>
        <a:bodyPr/>
        <a:lstStyle/>
        <a:p>
          <a:endParaRPr lang="en-GB"/>
        </a:p>
      </dgm:t>
    </dgm:pt>
    <dgm:pt modelId="{3D149880-B37C-4FF6-93E2-CF5E7528AD47}" type="pres">
      <dgm:prSet presAssocID="{8109997B-49D9-43B2-B154-1EAE7BDDDF78}" presName="Name0" presStyleCnt="0">
        <dgm:presLayoutVars>
          <dgm:dir/>
          <dgm:resizeHandles val="exact"/>
        </dgm:presLayoutVars>
      </dgm:prSet>
      <dgm:spPr/>
    </dgm:pt>
    <dgm:pt modelId="{DF9E3C5C-FE02-430D-9DEF-7103E59278DD}" type="pres">
      <dgm:prSet presAssocID="{BC0ACB13-D871-4109-9AB7-D55E5008FF16}" presName="node" presStyleLbl="node1" presStyleIdx="0" presStyleCnt="3" custScaleX="232970" custScaleY="31492" custLinFactNeighborX="-1019" custLinFactNeighborY="-2858">
        <dgm:presLayoutVars>
          <dgm:bulletEnabled val="1"/>
        </dgm:presLayoutVars>
      </dgm:prSet>
      <dgm:spPr/>
    </dgm:pt>
    <dgm:pt modelId="{40950A62-3ECE-43AC-B4DD-212E0CAFA72D}" type="pres">
      <dgm:prSet presAssocID="{1B604841-85B1-4272-9E1D-BE17A9F06F9A}" presName="sibTrans" presStyleLbl="sibTrans2D1" presStyleIdx="0" presStyleCnt="2"/>
      <dgm:spPr/>
    </dgm:pt>
    <dgm:pt modelId="{71B2F054-F000-48B0-9221-1CF898413B35}" type="pres">
      <dgm:prSet presAssocID="{1B604841-85B1-4272-9E1D-BE17A9F06F9A}" presName="connectorText" presStyleLbl="sibTrans2D1" presStyleIdx="0" presStyleCnt="2"/>
      <dgm:spPr/>
    </dgm:pt>
    <dgm:pt modelId="{1BEC805C-6D73-4032-8BA8-CE00EE2703B2}" type="pres">
      <dgm:prSet presAssocID="{EAE3418D-EDD7-4DD9-8C30-75F343A5221E}" presName="node" presStyleLbl="node1" presStyleIdx="1" presStyleCnt="3" custScaleX="526011" custScaleY="102453" custLinFactNeighborX="-8868" custLinFactNeighborY="-4160">
        <dgm:presLayoutVars>
          <dgm:bulletEnabled val="1"/>
        </dgm:presLayoutVars>
      </dgm:prSet>
      <dgm:spPr/>
    </dgm:pt>
    <dgm:pt modelId="{C3197BBB-7F28-4070-9CBD-20E293F1E203}" type="pres">
      <dgm:prSet presAssocID="{D06900FC-6EB5-458B-9B35-3F67E2A352C3}" presName="sibTrans" presStyleLbl="sibTrans2D1" presStyleIdx="1" presStyleCnt="2"/>
      <dgm:spPr/>
    </dgm:pt>
    <dgm:pt modelId="{EF9AE298-6C5D-4EDD-BE0E-DBF36BCEE253}" type="pres">
      <dgm:prSet presAssocID="{D06900FC-6EB5-458B-9B35-3F67E2A352C3}" presName="connectorText" presStyleLbl="sibTrans2D1" presStyleIdx="1" presStyleCnt="2"/>
      <dgm:spPr/>
    </dgm:pt>
    <dgm:pt modelId="{DAC082EE-0C38-47BC-B9DA-E6FEF9E1BB36}" type="pres">
      <dgm:prSet presAssocID="{AA97D80F-39B2-4129-B7E9-87CC84C2D79F}" presName="node" presStyleLbl="node1" presStyleIdx="2" presStyleCnt="3" custScaleX="247372" custScaleY="50522" custLinFactNeighborX="1380" custLinFactNeighborY="-2495">
        <dgm:presLayoutVars>
          <dgm:bulletEnabled val="1"/>
        </dgm:presLayoutVars>
      </dgm:prSet>
      <dgm:spPr/>
    </dgm:pt>
  </dgm:ptLst>
  <dgm:cxnLst>
    <dgm:cxn modelId="{CEF8BF18-F721-4599-AA46-4855803AF94F}" type="presOf" srcId="{D06900FC-6EB5-458B-9B35-3F67E2A352C3}" destId="{EF9AE298-6C5D-4EDD-BE0E-DBF36BCEE253}" srcOrd="1" destOrd="0" presId="urn:microsoft.com/office/officeart/2005/8/layout/process1"/>
    <dgm:cxn modelId="{7C0A1F22-BC2E-4E24-9E8E-C7E68D85EDA1}" type="presOf" srcId="{AA97D80F-39B2-4129-B7E9-87CC84C2D79F}" destId="{DAC082EE-0C38-47BC-B9DA-E6FEF9E1BB36}" srcOrd="0" destOrd="0" presId="urn:microsoft.com/office/officeart/2005/8/layout/process1"/>
    <dgm:cxn modelId="{64BD3D30-7916-4D2B-8DB1-DE81AB8535A3}" srcId="{8109997B-49D9-43B2-B154-1EAE7BDDDF78}" destId="{BC0ACB13-D871-4109-9AB7-D55E5008FF16}" srcOrd="0" destOrd="0" parTransId="{D4623503-D707-42D6-B30D-F6B936498253}" sibTransId="{1B604841-85B1-4272-9E1D-BE17A9F06F9A}"/>
    <dgm:cxn modelId="{D7191239-4F43-4B58-B414-5D1D2073DEFA}" type="presOf" srcId="{1B604841-85B1-4272-9E1D-BE17A9F06F9A}" destId="{71B2F054-F000-48B0-9221-1CF898413B35}" srcOrd="1" destOrd="0" presId="urn:microsoft.com/office/officeart/2005/8/layout/process1"/>
    <dgm:cxn modelId="{BA71685C-1A02-4408-AD70-CAAD7AD22C49}" srcId="{8109997B-49D9-43B2-B154-1EAE7BDDDF78}" destId="{EAE3418D-EDD7-4DD9-8C30-75F343A5221E}" srcOrd="1" destOrd="0" parTransId="{3750DE02-52D1-43C0-BE58-2FC59862FB9E}" sibTransId="{D06900FC-6EB5-458B-9B35-3F67E2A352C3}"/>
    <dgm:cxn modelId="{CAD0A563-68F5-4680-8E6C-8F7DF31ACB82}" type="presOf" srcId="{1B604841-85B1-4272-9E1D-BE17A9F06F9A}" destId="{40950A62-3ECE-43AC-B4DD-212E0CAFA72D}" srcOrd="0" destOrd="0" presId="urn:microsoft.com/office/officeart/2005/8/layout/process1"/>
    <dgm:cxn modelId="{10BC7A70-57D0-4435-8D95-BE7533474D33}" type="presOf" srcId="{8109997B-49D9-43B2-B154-1EAE7BDDDF78}" destId="{3D149880-B37C-4FF6-93E2-CF5E7528AD47}" srcOrd="0" destOrd="0" presId="urn:microsoft.com/office/officeart/2005/8/layout/process1"/>
    <dgm:cxn modelId="{02756693-D68D-40C8-BDDD-8BE6A7EEFE97}" type="presOf" srcId="{BC0ACB13-D871-4109-9AB7-D55E5008FF16}" destId="{DF9E3C5C-FE02-430D-9DEF-7103E59278DD}" srcOrd="0" destOrd="0" presId="urn:microsoft.com/office/officeart/2005/8/layout/process1"/>
    <dgm:cxn modelId="{59EAC797-E0F8-481F-96CE-1ED07F887E2A}" type="presOf" srcId="{EAE3418D-EDD7-4DD9-8C30-75F343A5221E}" destId="{1BEC805C-6D73-4032-8BA8-CE00EE2703B2}" srcOrd="0" destOrd="0" presId="urn:microsoft.com/office/officeart/2005/8/layout/process1"/>
    <dgm:cxn modelId="{84D309D2-A66B-44AC-A10C-94ACA2D907FA}" type="presOf" srcId="{D06900FC-6EB5-458B-9B35-3F67E2A352C3}" destId="{C3197BBB-7F28-4070-9CBD-20E293F1E203}" srcOrd="0" destOrd="0" presId="urn:microsoft.com/office/officeart/2005/8/layout/process1"/>
    <dgm:cxn modelId="{F81194F6-7D60-4EE3-B104-CBBC47E07BF7}" srcId="{8109997B-49D9-43B2-B154-1EAE7BDDDF78}" destId="{AA97D80F-39B2-4129-B7E9-87CC84C2D79F}" srcOrd="2" destOrd="0" parTransId="{AA42DAB9-1D3C-467F-9BF8-7C14FD968FF1}" sibTransId="{C1CBFC65-DDAB-4E65-9B12-B0667D1F7EE5}"/>
    <dgm:cxn modelId="{6AA2A805-24FE-410A-B5C9-AEC034D8A06B}" type="presParOf" srcId="{3D149880-B37C-4FF6-93E2-CF5E7528AD47}" destId="{DF9E3C5C-FE02-430D-9DEF-7103E59278DD}" srcOrd="0" destOrd="0" presId="urn:microsoft.com/office/officeart/2005/8/layout/process1"/>
    <dgm:cxn modelId="{CB84A84A-39B9-4527-AA31-3EA155DB25EF}" type="presParOf" srcId="{3D149880-B37C-4FF6-93E2-CF5E7528AD47}" destId="{40950A62-3ECE-43AC-B4DD-212E0CAFA72D}" srcOrd="1" destOrd="0" presId="urn:microsoft.com/office/officeart/2005/8/layout/process1"/>
    <dgm:cxn modelId="{A8524782-A0F3-427D-B9C8-F227241AD2C7}" type="presParOf" srcId="{40950A62-3ECE-43AC-B4DD-212E0CAFA72D}" destId="{71B2F054-F000-48B0-9221-1CF898413B35}" srcOrd="0" destOrd="0" presId="urn:microsoft.com/office/officeart/2005/8/layout/process1"/>
    <dgm:cxn modelId="{E30BA0AB-AE17-4EB1-97DF-23FCA46D0873}" type="presParOf" srcId="{3D149880-B37C-4FF6-93E2-CF5E7528AD47}" destId="{1BEC805C-6D73-4032-8BA8-CE00EE2703B2}" srcOrd="2" destOrd="0" presId="urn:microsoft.com/office/officeart/2005/8/layout/process1"/>
    <dgm:cxn modelId="{DF7BBEBB-67CB-49E7-AAB0-31A935A89AE8}" type="presParOf" srcId="{3D149880-B37C-4FF6-93E2-CF5E7528AD47}" destId="{C3197BBB-7F28-4070-9CBD-20E293F1E203}" srcOrd="3" destOrd="0" presId="urn:microsoft.com/office/officeart/2005/8/layout/process1"/>
    <dgm:cxn modelId="{0206261D-6B83-495F-A670-FEA03F85846D}" type="presParOf" srcId="{C3197BBB-7F28-4070-9CBD-20E293F1E203}" destId="{EF9AE298-6C5D-4EDD-BE0E-DBF36BCEE253}" srcOrd="0" destOrd="0" presId="urn:microsoft.com/office/officeart/2005/8/layout/process1"/>
    <dgm:cxn modelId="{06699629-1ABC-4C41-A90D-5B9856876947}" type="presParOf" srcId="{3D149880-B37C-4FF6-93E2-CF5E7528AD47}" destId="{DAC082EE-0C38-47BC-B9DA-E6FEF9E1BB3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E3C5C-FE02-430D-9DEF-7103E59278DD}">
      <dsp:nvSpPr>
        <dsp:cNvPr id="0" name=""/>
        <dsp:cNvSpPr/>
      </dsp:nvSpPr>
      <dsp:spPr>
        <a:xfrm>
          <a:off x="1880" y="1592853"/>
          <a:ext cx="2393457" cy="11586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lumMod val="20000"/>
                  <a:lumOff val="80000"/>
                </a:schemeClr>
              </a:solidFill>
            </a:rPr>
            <a:t>Development strategy options</a:t>
          </a:r>
          <a:r>
            <a:rPr lang="en-GB" sz="1600" kern="1200" dirty="0">
              <a:solidFill>
                <a:schemeClr val="tx1">
                  <a:lumMod val="20000"/>
                  <a:lumOff val="80000"/>
                </a:schemeClr>
              </a:solidFill>
            </a:rPr>
            <a:t> to meet government target </a:t>
          </a:r>
        </a:p>
      </dsp:txBody>
      <dsp:txXfrm>
        <a:off x="35815" y="1626788"/>
        <a:ext cx="2325587" cy="1090753"/>
      </dsp:txXfrm>
    </dsp:sp>
    <dsp:sp modelId="{40950A62-3ECE-43AC-B4DD-212E0CAFA72D}">
      <dsp:nvSpPr>
        <dsp:cNvPr id="0" name=""/>
        <dsp:cNvSpPr/>
      </dsp:nvSpPr>
      <dsp:spPr>
        <a:xfrm rot="21561503">
          <a:off x="2490003" y="2029186"/>
          <a:ext cx="200719" cy="25478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490005" y="2080480"/>
        <a:ext cx="140503" cy="152873"/>
      </dsp:txXfrm>
    </dsp:sp>
    <dsp:sp modelId="{1BEC805C-6D73-4032-8BA8-CE00EE2703B2}">
      <dsp:nvSpPr>
        <dsp:cNvPr id="0" name=""/>
        <dsp:cNvSpPr/>
      </dsp:nvSpPr>
      <dsp:spPr>
        <a:xfrm>
          <a:off x="2774028" y="239587"/>
          <a:ext cx="5404063" cy="37693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20000"/>
                  <a:lumOff val="80000"/>
                </a:schemeClr>
              </a:solidFill>
            </a:rPr>
            <a:t>1. </a:t>
          </a:r>
          <a:r>
            <a:rPr lang="en-GB" sz="1800" b="1" kern="1200" dirty="0">
              <a:solidFill>
                <a:schemeClr val="tx1">
                  <a:lumMod val="20000"/>
                  <a:lumOff val="80000"/>
                </a:schemeClr>
              </a:solidFill>
            </a:rPr>
            <a:t>Your views </a:t>
          </a:r>
          <a:r>
            <a:rPr lang="en-GB" sz="1800" kern="1200" dirty="0">
              <a:solidFill>
                <a:schemeClr val="tx1">
                  <a:lumMod val="20000"/>
                  <a:lumOff val="80000"/>
                </a:schemeClr>
              </a:solidFill>
            </a:rPr>
            <a:t>from Nov-Dec-Jan consultation</a:t>
          </a:r>
        </a:p>
        <a:p>
          <a:pPr marL="0" lvl="0" indent="0" algn="ctr" defTabSz="800100">
            <a:lnSpc>
              <a:spcPct val="90000"/>
            </a:lnSpc>
            <a:spcBef>
              <a:spcPct val="0"/>
            </a:spcBef>
            <a:spcAft>
              <a:spcPct val="35000"/>
            </a:spcAft>
            <a:buNone/>
          </a:pPr>
          <a:r>
            <a:rPr lang="en-GB" sz="1800" kern="1200" dirty="0">
              <a:solidFill>
                <a:schemeClr val="tx1">
                  <a:lumMod val="20000"/>
                  <a:lumOff val="80000"/>
                </a:schemeClr>
              </a:solidFill>
            </a:rPr>
            <a:t>2. </a:t>
          </a:r>
          <a:r>
            <a:rPr lang="en-GB" sz="1800" b="1" kern="1200" dirty="0">
              <a:solidFill>
                <a:schemeClr val="tx1">
                  <a:lumMod val="20000"/>
                  <a:lumOff val="80000"/>
                </a:schemeClr>
              </a:solidFill>
            </a:rPr>
            <a:t>Studies and evidence </a:t>
          </a:r>
          <a:r>
            <a:rPr lang="en-GB" sz="1800" kern="1200" dirty="0">
              <a:solidFill>
                <a:schemeClr val="tx1">
                  <a:lumMod val="20000"/>
                  <a:lumOff val="80000"/>
                </a:schemeClr>
              </a:solidFill>
            </a:rPr>
            <a:t>to test these indicative numbers for viability, including: studies on </a:t>
          </a:r>
          <a:r>
            <a:rPr lang="en-GB" sz="1800" b="1" kern="1200" dirty="0">
              <a:solidFill>
                <a:schemeClr val="tx1">
                  <a:lumMod val="20000"/>
                  <a:lumOff val="80000"/>
                </a:schemeClr>
              </a:solidFill>
            </a:rPr>
            <a:t>sewage and water supply</a:t>
          </a:r>
          <a:r>
            <a:rPr lang="en-GB" sz="1800" kern="1200" dirty="0">
              <a:solidFill>
                <a:schemeClr val="tx1">
                  <a:lumMod val="20000"/>
                  <a:lumOff val="80000"/>
                </a:schemeClr>
              </a:solidFill>
            </a:rPr>
            <a:t>, </a:t>
          </a:r>
          <a:r>
            <a:rPr lang="en-GB" sz="1800" b="1" kern="1200" dirty="0">
              <a:solidFill>
                <a:schemeClr val="tx1">
                  <a:lumMod val="20000"/>
                  <a:lumOff val="80000"/>
                </a:schemeClr>
              </a:solidFill>
            </a:rPr>
            <a:t>infrastructure</a:t>
          </a:r>
          <a:r>
            <a:rPr lang="en-GB" sz="1800" kern="1200" dirty="0">
              <a:solidFill>
                <a:schemeClr val="tx1">
                  <a:lumMod val="20000"/>
                  <a:lumOff val="80000"/>
                </a:schemeClr>
              </a:solidFill>
            </a:rPr>
            <a:t>, </a:t>
          </a:r>
          <a:r>
            <a:rPr lang="en-GB" sz="1800" b="1" kern="1200" dirty="0">
              <a:solidFill>
                <a:schemeClr val="tx1">
                  <a:lumMod val="20000"/>
                  <a:lumOff val="80000"/>
                </a:schemeClr>
              </a:solidFill>
            </a:rPr>
            <a:t>transport modelling, housing and economic need assessments </a:t>
          </a:r>
          <a:r>
            <a:rPr lang="en-GB" sz="1800" kern="1200" dirty="0">
              <a:solidFill>
                <a:schemeClr val="tx1">
                  <a:lumMod val="20000"/>
                  <a:lumOff val="80000"/>
                </a:schemeClr>
              </a:solidFill>
            </a:rPr>
            <a:t>etc.</a:t>
          </a:r>
        </a:p>
        <a:p>
          <a:pPr marL="0" lvl="0" indent="0" algn="ctr" defTabSz="800100">
            <a:lnSpc>
              <a:spcPct val="90000"/>
            </a:lnSpc>
            <a:spcBef>
              <a:spcPct val="0"/>
            </a:spcBef>
            <a:spcAft>
              <a:spcPct val="35000"/>
            </a:spcAft>
            <a:buNone/>
          </a:pPr>
          <a:r>
            <a:rPr lang="en-GB" sz="1800" kern="1200" dirty="0">
              <a:solidFill>
                <a:schemeClr val="tx1">
                  <a:lumMod val="20000"/>
                  <a:lumOff val="80000"/>
                </a:schemeClr>
              </a:solidFill>
            </a:rPr>
            <a:t>3.Call for </a:t>
          </a:r>
          <a:r>
            <a:rPr lang="en-GB" sz="1800" b="1" kern="1200" dirty="0">
              <a:solidFill>
                <a:schemeClr val="tx1">
                  <a:lumMod val="20000"/>
                  <a:lumOff val="80000"/>
                </a:schemeClr>
              </a:solidFill>
            </a:rPr>
            <a:t>further sites</a:t>
          </a:r>
        </a:p>
        <a:p>
          <a:pPr marL="0" lvl="0" indent="0" algn="ctr" defTabSz="800100">
            <a:lnSpc>
              <a:spcPct val="90000"/>
            </a:lnSpc>
            <a:spcBef>
              <a:spcPct val="0"/>
            </a:spcBef>
            <a:spcAft>
              <a:spcPct val="35000"/>
            </a:spcAft>
            <a:buNone/>
          </a:pPr>
          <a:r>
            <a:rPr lang="en-GB" sz="1800" kern="1200" dirty="0">
              <a:solidFill>
                <a:schemeClr val="tx1">
                  <a:lumMod val="20000"/>
                  <a:lumOff val="80000"/>
                </a:schemeClr>
              </a:solidFill>
            </a:rPr>
            <a:t>4. </a:t>
          </a:r>
          <a:r>
            <a:rPr lang="en-GB" sz="1800" b="1" kern="1200" dirty="0">
              <a:solidFill>
                <a:schemeClr val="tx1">
                  <a:lumMod val="20000"/>
                  <a:lumOff val="80000"/>
                </a:schemeClr>
              </a:solidFill>
            </a:rPr>
            <a:t>Conversations</a:t>
          </a:r>
          <a:r>
            <a:rPr lang="en-GB" sz="1800" kern="1200" dirty="0">
              <a:solidFill>
                <a:schemeClr val="tx1">
                  <a:lumMod val="20000"/>
                  <a:lumOff val="80000"/>
                </a:schemeClr>
              </a:solidFill>
            </a:rPr>
            <a:t> with neighbouring authorities</a:t>
          </a:r>
        </a:p>
        <a:p>
          <a:pPr marL="0" lvl="0" indent="0" algn="ctr" defTabSz="800100">
            <a:lnSpc>
              <a:spcPct val="90000"/>
            </a:lnSpc>
            <a:spcBef>
              <a:spcPct val="0"/>
            </a:spcBef>
            <a:spcAft>
              <a:spcPct val="35000"/>
            </a:spcAft>
            <a:buNone/>
          </a:pPr>
          <a:r>
            <a:rPr lang="en-GB" sz="1800" kern="1200" dirty="0">
              <a:solidFill>
                <a:schemeClr val="tx1">
                  <a:lumMod val="20000"/>
                  <a:lumOff val="80000"/>
                </a:schemeClr>
              </a:solidFill>
            </a:rPr>
            <a:t>5. Continued </a:t>
          </a:r>
          <a:r>
            <a:rPr lang="en-GB" sz="1800" b="1" kern="1200" dirty="0">
              <a:solidFill>
                <a:schemeClr val="tx1">
                  <a:lumMod val="20000"/>
                  <a:lumOff val="80000"/>
                </a:schemeClr>
              </a:solidFill>
            </a:rPr>
            <a:t>engagement with government</a:t>
          </a:r>
        </a:p>
        <a:p>
          <a:pPr marL="0" lvl="0" indent="0" algn="ctr" defTabSz="800100">
            <a:lnSpc>
              <a:spcPct val="90000"/>
            </a:lnSpc>
            <a:spcBef>
              <a:spcPct val="0"/>
            </a:spcBef>
            <a:spcAft>
              <a:spcPct val="35000"/>
            </a:spcAft>
            <a:buNone/>
          </a:pPr>
          <a:r>
            <a:rPr lang="en-GB" sz="1800" b="0" kern="1200" dirty="0">
              <a:solidFill>
                <a:schemeClr val="tx1">
                  <a:lumMod val="20000"/>
                  <a:lumOff val="80000"/>
                </a:schemeClr>
              </a:solidFill>
            </a:rPr>
            <a:t>6. Future stages to look at </a:t>
          </a:r>
          <a:r>
            <a:rPr lang="en-GB" sz="1800" b="1" kern="1200" dirty="0">
              <a:solidFill>
                <a:schemeClr val="tx1">
                  <a:lumMod val="20000"/>
                  <a:lumOff val="80000"/>
                </a:schemeClr>
              </a:solidFill>
            </a:rPr>
            <a:t>employment land</a:t>
          </a:r>
        </a:p>
      </dsp:txBody>
      <dsp:txXfrm>
        <a:off x="2884429" y="349988"/>
        <a:ext cx="5183261" cy="3548550"/>
      </dsp:txXfrm>
    </dsp:sp>
    <dsp:sp modelId="{C3197BBB-7F28-4070-9CBD-20E293F1E203}">
      <dsp:nvSpPr>
        <dsp:cNvPr id="0" name=""/>
        <dsp:cNvSpPr/>
      </dsp:nvSpPr>
      <dsp:spPr>
        <a:xfrm rot="47578">
          <a:off x="8291346" y="2037498"/>
          <a:ext cx="240145" cy="25478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8291349" y="2087956"/>
        <a:ext cx="168102" cy="152873"/>
      </dsp:txXfrm>
    </dsp:sp>
    <dsp:sp modelId="{DAC082EE-0C38-47BC-B9DA-E6FEF9E1BB36}">
      <dsp:nvSpPr>
        <dsp:cNvPr id="0" name=""/>
        <dsp:cNvSpPr/>
      </dsp:nvSpPr>
      <dsp:spPr>
        <a:xfrm>
          <a:off x="8631153" y="1256142"/>
          <a:ext cx="2541418" cy="18587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lumMod val="20000"/>
                  <a:lumOff val="80000"/>
                </a:schemeClr>
              </a:solidFill>
            </a:rPr>
            <a:t>Sites allocated</a:t>
          </a:r>
          <a:r>
            <a:rPr lang="en-GB" sz="1600" kern="1200" dirty="0">
              <a:solidFill>
                <a:schemeClr val="tx1">
                  <a:lumMod val="20000"/>
                  <a:lumOff val="80000"/>
                </a:schemeClr>
              </a:solidFill>
            </a:rPr>
            <a:t>, full draft of plan, before further consultation. </a:t>
          </a:r>
        </a:p>
        <a:p>
          <a:pPr marL="0" lvl="0" indent="0" algn="ctr" defTabSz="711200">
            <a:lnSpc>
              <a:spcPct val="90000"/>
            </a:lnSpc>
            <a:spcBef>
              <a:spcPct val="0"/>
            </a:spcBef>
            <a:spcAft>
              <a:spcPct val="35000"/>
            </a:spcAft>
            <a:buNone/>
          </a:pPr>
          <a:r>
            <a:rPr lang="en-GB" sz="1600" b="1" i="1" kern="1200" dirty="0">
              <a:solidFill>
                <a:schemeClr val="tx1">
                  <a:lumMod val="20000"/>
                  <a:lumOff val="80000"/>
                </a:schemeClr>
              </a:solidFill>
            </a:rPr>
            <a:t>Final numbers and locations TBD.</a:t>
          </a:r>
        </a:p>
      </dsp:txBody>
      <dsp:txXfrm>
        <a:off x="8685594" y="1310583"/>
        <a:ext cx="2432536" cy="1749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2T16:08:37.904"/>
    </inkml:context>
    <inkml:brush xml:id="br0">
      <inkml:brushProperty name="width" value="0.1" units="cm"/>
      <inkml:brushProperty name="height" value="0.1" units="cm"/>
    </inkml:brush>
  </inkml:definitions>
  <inkml:trace contextRef="#ctx0" brushRef="#br0">7620 5468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2T16:08:37.904"/>
    </inkml:context>
    <inkml:brush xml:id="br0">
      <inkml:brushProperty name="width" value="0.1" units="cm"/>
      <inkml:brushProperty name="height" value="0.1" units="cm"/>
    </inkml:brush>
  </inkml:definitions>
  <inkml:trace contextRef="#ctx0" brushRef="#br0">7620 5468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02T16:08:37.904"/>
    </inkml:context>
    <inkml:brush xml:id="br0">
      <inkml:brushProperty name="width" value="0.1" units="cm"/>
      <inkml:brushProperty name="height" value="0.1" units="cm"/>
    </inkml:brush>
  </inkml:definitions>
  <inkml:trace contextRef="#ctx0" brushRef="#br0">7620 5468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14ABC-86F2-416E-9468-87B59FA74539}"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E50F7-C7BA-4CEF-A87A-4A38FF7944C9}" type="slidenum">
              <a:rPr lang="en-GB" smtClean="0"/>
              <a:t>‹#›</a:t>
            </a:fld>
            <a:endParaRPr lang="en-GB"/>
          </a:p>
        </p:txBody>
      </p:sp>
    </p:spTree>
    <p:extLst>
      <p:ext uri="{BB962C8B-B14F-4D97-AF65-F5344CB8AC3E}">
        <p14:creationId xmlns:p14="http://schemas.microsoft.com/office/powerpoint/2010/main" val="387337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 November last year the Government introduced new mandatory housing targets.</a:t>
            </a:r>
          </a:p>
          <a:p>
            <a:r>
              <a:rPr lang="en-US">
                <a:latin typeface="Calibri"/>
                <a:ea typeface="Calibri"/>
                <a:cs typeface="Calibri"/>
              </a:rPr>
              <a:t>Overnight this meant out housing target more than doubled.</a:t>
            </a:r>
          </a:p>
          <a:p>
            <a:r>
              <a:rPr lang="en-US">
                <a:latin typeface="Calibri"/>
                <a:ea typeface="Calibri"/>
                <a:cs typeface="Calibri"/>
              </a:rPr>
              <a:t>Overnight our HLS went from 7 years to 1.8. </a:t>
            </a:r>
          </a:p>
          <a:p>
            <a:endParaRPr lang="en-US">
              <a:latin typeface="Calibri"/>
              <a:ea typeface="Calibri"/>
              <a:cs typeface="Calibri"/>
            </a:endParaRPr>
          </a:p>
          <a:p>
            <a:r>
              <a:rPr lang="en-US">
                <a:latin typeface="Calibri"/>
                <a:ea typeface="Calibri"/>
                <a:cs typeface="Calibri"/>
              </a:rPr>
              <a:t>This had several implications:-</a:t>
            </a:r>
            <a:endParaRPr lang="en-US"/>
          </a:p>
          <a:p>
            <a:pPr marL="171450" indent="-171450">
              <a:buFont typeface="Arial"/>
              <a:buChar char="•"/>
            </a:pPr>
            <a:r>
              <a:rPr lang="en-US">
                <a:latin typeface="Calibri"/>
                <a:ea typeface="Calibri"/>
                <a:cs typeface="Calibri"/>
              </a:rPr>
              <a:t>We no longer had a five year housing land supply as required by government.</a:t>
            </a:r>
          </a:p>
          <a:p>
            <a:pPr marL="171450" indent="-171450">
              <a:buFont typeface="Arial"/>
              <a:buChar char="•"/>
            </a:pPr>
            <a:r>
              <a:rPr lang="en-US">
                <a:latin typeface="Calibri"/>
                <a:ea typeface="Calibri"/>
                <a:cs typeface="Calibri"/>
              </a:rPr>
              <a:t>The housing policies in the adopted Local Plan were considered to be "out of date". The rest of the plan remains sound.</a:t>
            </a:r>
          </a:p>
          <a:p>
            <a:pPr marL="171450" indent="-171450">
              <a:buFont typeface="Arial"/>
              <a:buChar char="•"/>
            </a:pPr>
            <a:r>
              <a:rPr lang="en-US"/>
              <a:t>This opens the way for speculative planning applications on non allocated sites, and such planning applications would be considered against national planning policy – i.e. harder to refuse in some cases.</a:t>
            </a:r>
          </a:p>
          <a:p>
            <a:pPr marL="171450" indent="-171450">
              <a:buFont typeface="Arial"/>
              <a:buChar char="•"/>
            </a:pPr>
            <a:r>
              <a:rPr lang="en-US">
                <a:latin typeface="Aptos"/>
                <a:ea typeface="Calibri"/>
                <a:cs typeface="Calibri"/>
              </a:rPr>
              <a:t>This could lead to less sustainable, piecemeal development and reduces the LPAs ability to ensure adequate infrastructure is provided to support the growth.</a:t>
            </a:r>
          </a:p>
          <a:p>
            <a:pPr marL="171450" indent="-171450">
              <a:buFont typeface="Arial"/>
              <a:buChar char="•"/>
            </a:pPr>
            <a:endParaRPr lang="en-US">
              <a:latin typeface="Aptos"/>
              <a:ea typeface="Calibri"/>
              <a:cs typeface="Calibri"/>
            </a:endParaRPr>
          </a:p>
          <a:p>
            <a:r>
              <a:rPr lang="en-US">
                <a:latin typeface="Aptos"/>
                <a:ea typeface="Calibri"/>
                <a:cs typeface="Calibri"/>
              </a:rPr>
              <a:t>So what are we doing?</a:t>
            </a:r>
          </a:p>
          <a:p>
            <a:pPr marL="171450" indent="-171450">
              <a:buFont typeface="Arial"/>
              <a:buChar char="•"/>
            </a:pPr>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776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for the north</a:t>
            </a:r>
            <a:endParaRPr lang="en-GB" dirty="0"/>
          </a:p>
          <a:p>
            <a:endParaRPr lang="en-GB"/>
          </a:p>
          <a:p>
            <a:r>
              <a:rPr lang="en-GB"/>
              <a:t>The numbers of potential home that could be delivered in this plan period, and beyond are indicative. No sites have been allocated, no infrastructure work concluded yet. Therefore we do not know if these areas of growth are deliverable.</a:t>
            </a:r>
            <a:endParaRPr lang="en-US">
              <a:solidFill>
                <a:srgbClr val="444444"/>
              </a:solidFill>
            </a:endParaRPr>
          </a:p>
          <a:p>
            <a:endParaRPr lang="en-GB">
              <a:solidFill>
                <a:srgbClr val="444444"/>
              </a:solidFill>
            </a:endParaRPr>
          </a:p>
          <a:p>
            <a:r>
              <a:rPr lang="en-GB"/>
              <a:t>But we do know that larger scale strategic sites do help us to justify infrastructure.</a:t>
            </a:r>
            <a:endParaRPr lang="en-US">
              <a:solidFill>
                <a:srgbClr val="444444"/>
              </a:solidFill>
            </a:endParaRPr>
          </a:p>
          <a:p>
            <a:endParaRPr lang="en-GB">
              <a:solidFill>
                <a:srgbClr val="444444"/>
              </a:solidFill>
            </a:endParaRPr>
          </a:p>
          <a:p>
            <a:r>
              <a:rPr lang="en-GB"/>
              <a:t>There are now 8 potential strategic growth areas that may need to be assessed. So as we move to the next stage we will commission transport feasibility works across all these sites that will look at more detailed work on the costings of the infrastructure required to support the growth. And we will assess the viability of these sites and infrastructure.</a:t>
            </a:r>
            <a:endParaRPr lang="en-US">
              <a:solidFill>
                <a:srgbClr val="444444"/>
              </a:solidFill>
            </a:endParaRPr>
          </a:p>
          <a:p>
            <a:endParaRPr lang="en-GB">
              <a:solidFill>
                <a:srgbClr val="444444"/>
              </a:solidFill>
            </a:endParaRPr>
          </a:p>
          <a:p>
            <a:r>
              <a:rPr lang="en-GB"/>
              <a:t>Not all infrastructure may be deliverable, not all sites will remain available and therefore some of these may fall away before Reg 19. There is a further call for sites and therefore new, not previously considered sits may come forward for assessment.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E50F7-C7BA-4CEF-A87A-4A38FF7944C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914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9133-E818-A3B0-0385-7D302E9E6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4EBD8-6CA8-A809-F200-A2FD087CD26D}"/>
              </a:ext>
            </a:extLst>
          </p:cNvPr>
          <p:cNvSpPr>
            <a:spLocks noGrp="1" noRot="1" noChangeAspect="1"/>
          </p:cNvSpPr>
          <p:nvPr>
            <p:ph type="sldImg"/>
          </p:nvPr>
        </p:nvSpPr>
        <p:spPr>
          <a:xfrm>
            <a:off x="357188" y="163513"/>
            <a:ext cx="5954712" cy="3351212"/>
          </a:xfrm>
        </p:spPr>
      </p:sp>
      <p:sp>
        <p:nvSpPr>
          <p:cNvPr id="3" name="Notes Placeholder 2">
            <a:extLst>
              <a:ext uri="{FF2B5EF4-FFF2-40B4-BE49-F238E27FC236}">
                <a16:creationId xmlns:a16="http://schemas.microsoft.com/office/drawing/2014/main" id="{1C338E36-3FEA-2CB5-087D-5068664C7388}"/>
              </a:ext>
            </a:extLst>
          </p:cNvPr>
          <p:cNvSpPr>
            <a:spLocks noGrp="1"/>
          </p:cNvSpPr>
          <p:nvPr>
            <p:ph type="body" idx="1"/>
          </p:nvPr>
        </p:nvSpPr>
        <p:spPr>
          <a:xfrm>
            <a:off x="285819" y="3685265"/>
            <a:ext cx="6097450" cy="3908614"/>
          </a:xfrm>
        </p:spPr>
        <p:txBody>
          <a:bodyPr/>
          <a:lstStyle/>
          <a:p>
            <a:r>
              <a:rPr lang="en-GB" dirty="0"/>
              <a:t>So what does this mean for Moreton?</a:t>
            </a:r>
          </a:p>
          <a:p>
            <a:endParaRPr lang="en-GB" dirty="0"/>
          </a:p>
          <a:p>
            <a:r>
              <a:rPr lang="en-GB" dirty="0"/>
              <a:t>The broad location studies and settlement role and function studies have identified areas that could take housing growth.</a:t>
            </a:r>
          </a:p>
          <a:p>
            <a:endParaRPr lang="en-GB" dirty="0"/>
          </a:p>
          <a:p>
            <a:r>
              <a:rPr lang="en-GB" dirty="0"/>
              <a:t>Those studies have reconfirmed Moreton is a sustainable location that COULD take growth – based on the facilities it has and the transport links it has.</a:t>
            </a:r>
          </a:p>
          <a:p>
            <a:endParaRPr lang="en-GB" dirty="0"/>
          </a:p>
          <a:p>
            <a:r>
              <a:rPr lang="en-GB" dirty="0"/>
              <a:t>The previous call for sites, extant planning permissions and allocations in the previous plan (as yet undeveloped) have all informed what sites have been identified as </a:t>
            </a:r>
            <a:r>
              <a:rPr lang="en-GB" b="1" dirty="0"/>
              <a:t>available </a:t>
            </a:r>
            <a:r>
              <a:rPr lang="en-GB" dirty="0"/>
              <a:t>for housing.</a:t>
            </a:r>
          </a:p>
          <a:p>
            <a:endParaRPr lang="en-GB" dirty="0"/>
          </a:p>
          <a:p>
            <a:r>
              <a:rPr lang="en-GB" dirty="0"/>
              <a:t>The numbers of potential home that could be delivered in this plan period, and beyond are indicative. No sites have been allocated, no infrastructure work concluded yet. Therefore we do not know if these areas of growth are deliverable.</a:t>
            </a:r>
          </a:p>
          <a:p>
            <a:endParaRPr lang="en-GB" dirty="0"/>
          </a:p>
          <a:p>
            <a:r>
              <a:rPr lang="en-GB" dirty="0"/>
              <a:t>But we do know that larger scale strategic sites do help us to justify infrastructure.</a:t>
            </a:r>
          </a:p>
          <a:p>
            <a:endParaRPr lang="en-GB" dirty="0"/>
          </a:p>
          <a:p>
            <a:r>
              <a:rPr lang="en-GB" dirty="0"/>
              <a:t>As you are aware a feasibility study was commissioned for Moreton – this work is just concluding but does not as it stands provide all that we need to demonstrate the solutions work or that they could be funded . Also there are now 8 potential strategic growth areas that may need to be assessed. So as we move to the next stage we will commission transport feasibility works across all these sites that will look at more detailed work on the costings of the bypass, other sustainable transport solutions, car parking and park and ride options. And we will assess the </a:t>
            </a:r>
            <a:r>
              <a:rPr lang="en-GB" dirty="0" err="1"/>
              <a:t>viabilyt</a:t>
            </a:r>
            <a:r>
              <a:rPr lang="en-GB" dirty="0"/>
              <a:t> of these sites and infrastructure.</a:t>
            </a:r>
          </a:p>
          <a:p>
            <a:endParaRPr lang="en-GB" dirty="0"/>
          </a:p>
          <a:p>
            <a:r>
              <a:rPr lang="en-GB" dirty="0"/>
              <a:t>Draft findings of the study suggest that the cost of some of the solutions – such as the bypass – will likely be prohibitive. It would cost in the region of £30k per dwelling if 5000 homes were built. There would still be the need for further external funding to be found. </a:t>
            </a:r>
          </a:p>
          <a:p>
            <a:endParaRPr lang="en-GB" dirty="0"/>
          </a:p>
        </p:txBody>
      </p:sp>
      <p:sp>
        <p:nvSpPr>
          <p:cNvPr id="4" name="Slide Number Placeholder 3">
            <a:extLst>
              <a:ext uri="{FF2B5EF4-FFF2-40B4-BE49-F238E27FC236}">
                <a16:creationId xmlns:a16="http://schemas.microsoft.com/office/drawing/2014/main" id="{48326B81-C953-9CC4-F708-719759FD49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886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So just to reiterate.............................................</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246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So during the next stage of consultation there are a number of critical dates to be aware of here communities  can become involved.</a:t>
            </a:r>
          </a:p>
          <a:p>
            <a:endParaRPr lang="en-US">
              <a:latin typeface="Calibri"/>
              <a:ea typeface="Calibri"/>
              <a:cs typeface="Calibri"/>
            </a:endParaRPr>
          </a:p>
          <a:p>
            <a:r>
              <a:rPr lang="en-US">
                <a:latin typeface="Calibri"/>
                <a:ea typeface="Calibri"/>
                <a:cs typeface="Calibri"/>
              </a:rPr>
              <a:t>Important that formal representations are made. Please help us by informing communities, making representations early and submitting them online where possible.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795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E9-39D2-208C-0EE9-D0B857E73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16B48-BC4F-EC9F-7C0F-0359F832D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6311B-C96C-94F4-75D2-2BC8E28C5351}"/>
              </a:ext>
            </a:extLst>
          </p:cNvPr>
          <p:cNvSpPr>
            <a:spLocks noGrp="1"/>
          </p:cNvSpPr>
          <p:nvPr>
            <p:ph type="body" idx="1"/>
          </p:nvPr>
        </p:nvSpPr>
        <p:spPr/>
        <p:txBody>
          <a:bodyPr/>
          <a:lstStyle/>
          <a:p>
            <a:r>
              <a:rPr lang="en-US">
                <a:latin typeface="Calibri"/>
                <a:ea typeface="Calibri"/>
                <a:cs typeface="Calibri"/>
              </a:rPr>
              <a:t>So during the next stage of consultation there are a number of critical dates to be aware of here communities  can become involved.</a:t>
            </a:r>
          </a:p>
          <a:p>
            <a:endParaRPr lang="en-US">
              <a:latin typeface="Calibri"/>
              <a:ea typeface="Calibri"/>
              <a:cs typeface="Calibri"/>
            </a:endParaRPr>
          </a:p>
          <a:p>
            <a:r>
              <a:rPr lang="en-US">
                <a:latin typeface="Calibri"/>
                <a:ea typeface="Calibri"/>
                <a:cs typeface="Calibri"/>
              </a:rPr>
              <a:t>Important that formal representations are made. Please help us by informing communities, making representations early and submitting them online where possible.</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05242A3-F3EC-EB2A-B67F-FE8256DE01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859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As a result of these national changes the Council approved in July this year to progress at pace with a full local plan, bringing together work underway since June 2020 on updated policies and potential allocations.</a:t>
            </a:r>
          </a:p>
          <a:p>
            <a:endParaRPr lang="en-US">
              <a:latin typeface="Calibri"/>
              <a:ea typeface="Calibri"/>
              <a:cs typeface="Calibri"/>
            </a:endParaRPr>
          </a:p>
          <a:p>
            <a:r>
              <a:rPr lang="en-US">
                <a:latin typeface="Calibri"/>
                <a:ea typeface="Calibri"/>
                <a:cs typeface="Calibri"/>
              </a:rPr>
              <a:t>This is the quickest way to regain our 5YHLS and therefore control over unplanned, piecemeal development. It allows us to ensure the required infrastructure. It also means we move into the new unitary authority in 2028 with an adopted plan that will travel with us and steer development until the new authority replaces it with its on spatial plan which may take up to five years.</a:t>
            </a:r>
          </a:p>
          <a:p>
            <a:endParaRPr lang="en-US">
              <a:latin typeface="Calibri"/>
              <a:ea typeface="Calibri"/>
              <a:cs typeface="Calibri"/>
            </a:endParaRPr>
          </a:p>
          <a:p>
            <a:r>
              <a:rPr lang="en-US">
                <a:latin typeface="Calibri"/>
                <a:ea typeface="Calibri"/>
                <a:cs typeface="Calibri"/>
              </a:rPr>
              <a:t>However, this is not without its challenges. The housing numbers have doubled, we still need adequate affordable housing, and critically 80% of the district is national Landscape and another 4% subject to flood constraints , heritage constraints or already built on. The challenge this presents is evident in the map graphic on the slide.</a:t>
            </a:r>
          </a:p>
          <a:p>
            <a:endParaRPr lang="en-US">
              <a:latin typeface="Calibri"/>
              <a:ea typeface="Calibri"/>
              <a:cs typeface="Calibri"/>
            </a:endParaRPr>
          </a:p>
          <a:p>
            <a:r>
              <a:rPr lang="en-US">
                <a:latin typeface="Calibri"/>
                <a:ea typeface="Calibri"/>
                <a:cs typeface="Calibri"/>
              </a:rPr>
              <a:t>As a result the consultation document sets out a number of growth strategies of which there is more in a minute.</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173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67545-5BDB-42BA-D46A-B47605DDE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76518-4256-1D98-EAD5-35CC04C67B36}"/>
              </a:ext>
            </a:extLst>
          </p:cNvPr>
          <p:cNvSpPr>
            <a:spLocks noGrp="1" noRot="1" noChangeAspect="1"/>
          </p:cNvSpPr>
          <p:nvPr>
            <p:ph type="sldImg"/>
          </p:nvPr>
        </p:nvSpPr>
        <p:spPr>
          <a:xfrm>
            <a:off x="1028700" y="96838"/>
            <a:ext cx="4800600" cy="2700337"/>
          </a:xfrm>
        </p:spPr>
      </p:sp>
      <p:sp>
        <p:nvSpPr>
          <p:cNvPr id="3" name="Notes Placeholder 2">
            <a:extLst>
              <a:ext uri="{FF2B5EF4-FFF2-40B4-BE49-F238E27FC236}">
                <a16:creationId xmlns:a16="http://schemas.microsoft.com/office/drawing/2014/main" id="{03BF1279-2153-1EFE-142C-0E0A24119B20}"/>
              </a:ext>
            </a:extLst>
          </p:cNvPr>
          <p:cNvSpPr>
            <a:spLocks noGrp="1"/>
          </p:cNvSpPr>
          <p:nvPr>
            <p:ph type="body" idx="1"/>
          </p:nvPr>
        </p:nvSpPr>
        <p:spPr>
          <a:xfrm>
            <a:off x="235132" y="3081201"/>
            <a:ext cx="6387736" cy="3600450"/>
          </a:xfrm>
        </p:spPr>
        <p:txBody>
          <a:bodyPr/>
          <a:lstStyle/>
          <a:p>
            <a:r>
              <a:rPr lang="en-US" dirty="0">
                <a:latin typeface="Calibri"/>
                <a:ea typeface="Calibri"/>
                <a:cs typeface="Calibri"/>
              </a:rPr>
              <a:t>This timeline shows the activity from the start back in the summer 2020 through to when we submit our final draft plan to the Planning Inspectorate in 2026.</a:t>
            </a:r>
          </a:p>
          <a:p>
            <a:endParaRPr lang="en-US" dirty="0">
              <a:latin typeface="Calibri"/>
              <a:ea typeface="Calibri"/>
              <a:cs typeface="Calibri"/>
            </a:endParaRPr>
          </a:p>
          <a:p>
            <a:r>
              <a:rPr lang="en-US" dirty="0">
                <a:latin typeface="Calibri"/>
                <a:ea typeface="Calibri"/>
                <a:cs typeface="Calibri"/>
              </a:rPr>
              <a:t>So we are currently here – about to go out to consultation on our issues and options paper – known in planning jargon as the Regulation 18 stage after the relevant part of the legislation that governs local plan production. During the consultation we will also make another call for sites which may bring forward new potentially available land.</a:t>
            </a:r>
          </a:p>
          <a:p>
            <a:endParaRPr lang="en-US" dirty="0">
              <a:latin typeface="Calibri"/>
              <a:ea typeface="Calibri"/>
              <a:cs typeface="Calibri"/>
            </a:endParaRPr>
          </a:p>
          <a:p>
            <a:r>
              <a:rPr lang="en-US" dirty="0">
                <a:latin typeface="Calibri"/>
                <a:ea typeface="Calibri"/>
                <a:cs typeface="Calibri"/>
              </a:rPr>
              <a:t>To get to this point has involved a number of key pieces of evidence gathering such as board locations study and settlement role and function study..................</a:t>
            </a:r>
            <a:r>
              <a:rPr lang="en-US" dirty="0" err="1">
                <a:latin typeface="Calibri"/>
                <a:ea typeface="Calibri"/>
                <a:cs typeface="Calibri"/>
              </a:rPr>
              <a:t>i</a:t>
            </a:r>
            <a:r>
              <a:rPr lang="en-US" dirty="0">
                <a:latin typeface="Calibri"/>
                <a:ea typeface="Calibri"/>
                <a:cs typeface="Calibri"/>
              </a:rPr>
              <a:t> will come back to how these have informed this stage in a little more detail in a minute.</a:t>
            </a:r>
          </a:p>
          <a:p>
            <a:endParaRPr lang="en-US" dirty="0">
              <a:latin typeface="Calibri"/>
              <a:ea typeface="Calibri"/>
              <a:cs typeface="Calibri"/>
            </a:endParaRPr>
          </a:p>
          <a:p>
            <a:r>
              <a:rPr lang="en-US" dirty="0">
                <a:latin typeface="Calibri"/>
                <a:ea typeface="Calibri"/>
                <a:cs typeface="Calibri"/>
              </a:rPr>
              <a:t>After this consultation we will review all the representations made, make any required amendments to potential sites and policies and then undertake further evidence gathering and due diligence such as looking at the impact of potential developments on the road network, what infrastructure would be required to support the growth (not just transport but schools, health provision and so on), and crucially viability assessment of these larger sites.  can the amount of development proposed support the level of infrastructure growth required to support it – i.e. the land may be available but is development deliverable.</a:t>
            </a:r>
          </a:p>
          <a:p>
            <a:endParaRPr lang="en-US" dirty="0">
              <a:latin typeface="Calibri"/>
              <a:ea typeface="Calibri"/>
              <a:cs typeface="Calibri"/>
            </a:endParaRPr>
          </a:p>
          <a:p>
            <a:r>
              <a:rPr lang="en-US" dirty="0">
                <a:latin typeface="Calibri"/>
                <a:ea typeface="Calibri"/>
                <a:cs typeface="Calibri"/>
              </a:rPr>
              <a:t>If sites are no longer available, and/or after due diligence not viable they will not travel forward to the next stage of the plan. Both have to be demonstrated to convince an inspector the plan is "sound".</a:t>
            </a:r>
          </a:p>
          <a:p>
            <a:endParaRPr lang="en-US" dirty="0">
              <a:latin typeface="Calibri"/>
              <a:ea typeface="Calibri"/>
              <a:cs typeface="Calibri"/>
            </a:endParaRPr>
          </a:p>
          <a:p>
            <a:r>
              <a:rPr lang="en-US" dirty="0">
                <a:latin typeface="Calibri"/>
                <a:ea typeface="Calibri"/>
                <a:cs typeface="Calibri"/>
              </a:rPr>
              <a:t>We then produce a final draft plan – at which point site allocations will be made and consult again -known as Reg 19 stage.</a:t>
            </a:r>
          </a:p>
          <a:p>
            <a:endParaRPr lang="en-US" dirty="0">
              <a:latin typeface="Calibri"/>
              <a:ea typeface="Calibri"/>
              <a:cs typeface="Calibri"/>
            </a:endParaRPr>
          </a:p>
          <a:p>
            <a:r>
              <a:rPr lang="en-US" dirty="0">
                <a:latin typeface="Calibri"/>
                <a:ea typeface="Calibri"/>
                <a:cs typeface="Calibri"/>
              </a:rPr>
              <a:t>Consultation responses feed in the final draft and then we submit to the Planning Inspectorate at the end of 2026. During 2027 an examination in public will be held, the inspector will report later that year and then the council, assuming the plan to be found sound, will move to adopt before the end of 2027.</a:t>
            </a:r>
          </a:p>
        </p:txBody>
      </p:sp>
      <p:sp>
        <p:nvSpPr>
          <p:cNvPr id="4" name="Slide Number Placeholder 3">
            <a:extLst>
              <a:ext uri="{FF2B5EF4-FFF2-40B4-BE49-F238E27FC236}">
                <a16:creationId xmlns:a16="http://schemas.microsoft.com/office/drawing/2014/main" id="{8685E814-26D9-4E02-A2B7-CAE064C417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049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as we have already set out we need to provide for 18,650 homes between now and 2043. We know we can expect to see over 6000 of these homes come forward from sites that already have the benefit of planning permission, windfall sites likely to come forward and sites already allocated in the current local plan but not yet consented that came forward in previous calls for sites. </a:t>
            </a:r>
          </a:p>
          <a:p>
            <a:endParaRPr lang="en-US"/>
          </a:p>
          <a:p>
            <a:r>
              <a:rPr lang="en-US"/>
              <a:t>The exhibition boards set out 7 possible development scenarios – the last two are discounted as not deliverable.</a:t>
            </a:r>
          </a:p>
          <a:p>
            <a:endParaRPr lang="en-US"/>
          </a:p>
          <a:p>
            <a:r>
              <a:rPr lang="en-US"/>
              <a:t>Of the remaining scenarios, the preferred option is Scenario 5 – this is allocating in principle settlements, non principal settlements, and village clusters. Support rural exception sites, create new settlement(s) and/or strategic extensions to existing. In short this means considering putting forward all land that we currently believe to be available and deliverable in the district that is not heavily constrained.</a:t>
            </a:r>
          </a:p>
          <a:p>
            <a:endParaRPr lang="en-US"/>
          </a:p>
          <a:p>
            <a:r>
              <a:rPr lang="en-US"/>
              <a:t>Even when we consider this, scenario five would only deliver 14,660 homes or 79% of the target.</a:t>
            </a:r>
          </a:p>
          <a:p>
            <a:endParaRPr lang="en-US">
              <a:latin typeface="Aptos" panose="02110004020202020204"/>
              <a:ea typeface="Calibri"/>
              <a:cs typeface="Calibri"/>
            </a:endParaRPr>
          </a:p>
          <a:p>
            <a:r>
              <a:rPr lang="en-US">
                <a:latin typeface="Aptos" panose="02110004020202020204"/>
                <a:ea typeface="Calibri"/>
                <a:cs typeface="Calibri"/>
              </a:rPr>
              <a:t>This means DTC with our </a:t>
            </a:r>
            <a:r>
              <a:rPr lang="en-US" err="1">
                <a:latin typeface="Aptos" panose="02110004020202020204"/>
                <a:ea typeface="Calibri"/>
                <a:cs typeface="Calibri"/>
              </a:rPr>
              <a:t>neighbours</a:t>
            </a:r>
            <a:endParaRPr lang="en-US">
              <a:latin typeface="Aptos" panose="02110004020202020204"/>
              <a:ea typeface="Calibri"/>
              <a:cs typeface="Calibri"/>
            </a:endParaRPr>
          </a:p>
          <a:p>
            <a:endParaRPr lang="en-US">
              <a:latin typeface="Aptos" panose="02110004020202020204"/>
              <a:ea typeface="Calibri"/>
              <a:cs typeface="Calibri"/>
            </a:endParaRPr>
          </a:p>
          <a:p>
            <a:r>
              <a:rPr lang="en-US">
                <a:latin typeface="Aptos" panose="02110004020202020204"/>
                <a:ea typeface="Calibri"/>
                <a:cs typeface="Calibri"/>
              </a:rPr>
              <a:t>May submit short of the housing need</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E50F7-C7BA-4CEF-A87A-4A38FF7944C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512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Would need to explain at this point what principal and non-principal settlements are…</a:t>
            </a:r>
          </a:p>
          <a:p>
            <a:endParaRPr lang="en-GB" dirty="0"/>
          </a:p>
          <a:p>
            <a:r>
              <a:rPr lang="en-GB" dirty="0"/>
              <a:t>Growth figures in principal and non-principal settlements includes existing planning consents</a:t>
            </a:r>
          </a:p>
        </p:txBody>
      </p:sp>
      <p:sp>
        <p:nvSpPr>
          <p:cNvPr id="4" name="Slide Number Placeholder 3"/>
          <p:cNvSpPr>
            <a:spLocks noGrp="1"/>
          </p:cNvSpPr>
          <p:nvPr>
            <p:ph type="sldNum" sz="quarter" idx="5"/>
          </p:nvPr>
        </p:nvSpPr>
        <p:spPr/>
        <p:txBody>
          <a:bodyPr/>
          <a:lstStyle/>
          <a:p>
            <a:fld id="{B6AE50F7-C7BA-4CEF-A87A-4A38FF7944C9}" type="slidenum">
              <a:rPr lang="en-GB" smtClean="0"/>
              <a:t>6</a:t>
            </a:fld>
            <a:endParaRPr lang="en-GB"/>
          </a:p>
        </p:txBody>
      </p:sp>
    </p:spTree>
    <p:extLst>
      <p:ext uri="{BB962C8B-B14F-4D97-AF65-F5344CB8AC3E}">
        <p14:creationId xmlns:p14="http://schemas.microsoft.com/office/powerpoint/2010/main" val="285830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63513"/>
            <a:ext cx="5954712" cy="3351212"/>
          </a:xfrm>
        </p:spPr>
      </p:sp>
      <p:sp>
        <p:nvSpPr>
          <p:cNvPr id="3" name="Notes Placeholder 2"/>
          <p:cNvSpPr>
            <a:spLocks noGrp="1"/>
          </p:cNvSpPr>
          <p:nvPr>
            <p:ph type="body" idx="1"/>
          </p:nvPr>
        </p:nvSpPr>
        <p:spPr>
          <a:xfrm>
            <a:off x="285819" y="3685265"/>
            <a:ext cx="6097450" cy="3908614"/>
          </a:xfrm>
        </p:spPr>
        <p:txBody>
          <a:bodyPr/>
          <a:lstStyle/>
          <a:p>
            <a:r>
              <a:rPr lang="en-GB" dirty="0"/>
              <a:t>So what does this mean for Moreton?</a:t>
            </a:r>
          </a:p>
          <a:p>
            <a:endParaRPr lang="en-GB" dirty="0"/>
          </a:p>
          <a:p>
            <a:r>
              <a:rPr lang="en-GB" dirty="0"/>
              <a:t>The broad location studies and settlement role and function studies have identified areas that could take housing growth.</a:t>
            </a:r>
          </a:p>
          <a:p>
            <a:endParaRPr lang="en-GB" dirty="0"/>
          </a:p>
          <a:p>
            <a:r>
              <a:rPr lang="en-GB" dirty="0"/>
              <a:t>Those studies have reconfirmed Moreton is a sustainable location that COULD take growth – based on the facilities it has and the transport links it has.</a:t>
            </a:r>
          </a:p>
          <a:p>
            <a:endParaRPr lang="en-GB" dirty="0"/>
          </a:p>
          <a:p>
            <a:r>
              <a:rPr lang="en-GB" dirty="0"/>
              <a:t>The previous call for sites, extant planning permissions and allocations in the previous plan (as yet undeveloped) have all informed what sites have been identified as </a:t>
            </a:r>
            <a:r>
              <a:rPr lang="en-GB" b="1" dirty="0"/>
              <a:t>available </a:t>
            </a:r>
            <a:r>
              <a:rPr lang="en-GB" dirty="0"/>
              <a:t>for housing.</a:t>
            </a:r>
          </a:p>
          <a:p>
            <a:endParaRPr lang="en-GB" dirty="0"/>
          </a:p>
          <a:p>
            <a:r>
              <a:rPr lang="en-GB" dirty="0"/>
              <a:t>The numbers of potential home that could be delivered in this plan period, and beyond are indicative. No sites have been allocated, no infrastructure work concluded yet. Therefore we do not know if these areas of growth are deliverable.</a:t>
            </a:r>
          </a:p>
          <a:p>
            <a:endParaRPr lang="en-GB" dirty="0"/>
          </a:p>
          <a:p>
            <a:r>
              <a:rPr lang="en-GB" dirty="0"/>
              <a:t>But we do know that larger scale strategic sites do help us to justify infrastructure.</a:t>
            </a:r>
          </a:p>
          <a:p>
            <a:endParaRPr lang="en-GB" dirty="0"/>
          </a:p>
          <a:p>
            <a:r>
              <a:rPr lang="en-GB" dirty="0"/>
              <a:t>As you are aware a feasibility study was commissioned for Moreton – this work is just concluding but does not as it stands provide all that we need to demonstrate the solutions work or that they could be funded . Also there are now 8 potential strategic growth areas that may need to be assessed. So as we move to the next stage we will commission transport feasibility works across all these sites that will look at more detailed work on the costings of the bypass, other sustainable transport solutions, car parking and park and ride options. And we will assess the </a:t>
            </a:r>
            <a:r>
              <a:rPr lang="en-GB" dirty="0" err="1"/>
              <a:t>viabilyt</a:t>
            </a:r>
            <a:r>
              <a:rPr lang="en-GB" dirty="0"/>
              <a:t> of these sites and infrastructure.</a:t>
            </a:r>
          </a:p>
          <a:p>
            <a:endParaRPr lang="en-GB" dirty="0"/>
          </a:p>
          <a:p>
            <a:r>
              <a:rPr lang="en-GB" dirty="0"/>
              <a:t>Draft findings of the study suggest that the cost of some of the solutions – such as the bypass – will likely be prohibitive. It would cost in the region of £30k per dwelling if 5000 homes were built. There would still be the need for further external funding to be found.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802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CFF3-951E-4993-FF70-9204B76EF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A24F8-F55D-7DB0-C14D-6927500AD30F}"/>
              </a:ext>
            </a:extLst>
          </p:cNvPr>
          <p:cNvSpPr>
            <a:spLocks noGrp="1" noRot="1" noChangeAspect="1"/>
          </p:cNvSpPr>
          <p:nvPr>
            <p:ph type="sldImg"/>
          </p:nvPr>
        </p:nvSpPr>
        <p:spPr>
          <a:xfrm>
            <a:off x="357188" y="163513"/>
            <a:ext cx="5954712" cy="3351212"/>
          </a:xfrm>
        </p:spPr>
      </p:sp>
      <p:sp>
        <p:nvSpPr>
          <p:cNvPr id="3" name="Notes Placeholder 2">
            <a:extLst>
              <a:ext uri="{FF2B5EF4-FFF2-40B4-BE49-F238E27FC236}">
                <a16:creationId xmlns:a16="http://schemas.microsoft.com/office/drawing/2014/main" id="{76D06752-4166-60AC-9995-4B87E5205DA2}"/>
              </a:ext>
            </a:extLst>
          </p:cNvPr>
          <p:cNvSpPr>
            <a:spLocks noGrp="1"/>
          </p:cNvSpPr>
          <p:nvPr>
            <p:ph type="body" idx="1"/>
          </p:nvPr>
        </p:nvSpPr>
        <p:spPr>
          <a:xfrm>
            <a:off x="285819" y="3685265"/>
            <a:ext cx="6097450" cy="3908614"/>
          </a:xfrm>
        </p:spPr>
        <p:txBody>
          <a:bodyPr/>
          <a:lstStyle/>
          <a:p>
            <a:r>
              <a:rPr lang="en-GB" dirty="0"/>
              <a:t>So what does this mean for Moreton?</a:t>
            </a:r>
          </a:p>
          <a:p>
            <a:endParaRPr lang="en-GB" dirty="0"/>
          </a:p>
          <a:p>
            <a:r>
              <a:rPr lang="en-GB" dirty="0"/>
              <a:t>The broad location studies and settlement role and function studies have identified areas that could take housing growth.</a:t>
            </a:r>
          </a:p>
          <a:p>
            <a:endParaRPr lang="en-GB" dirty="0"/>
          </a:p>
          <a:p>
            <a:r>
              <a:rPr lang="en-GB" dirty="0"/>
              <a:t>Those studies have reconfirmed Moreton is a sustainable location that COULD take growth – based on the facilities it has and the transport links it has.</a:t>
            </a:r>
          </a:p>
          <a:p>
            <a:endParaRPr lang="en-GB" dirty="0"/>
          </a:p>
          <a:p>
            <a:r>
              <a:rPr lang="en-GB" dirty="0"/>
              <a:t>The previous call for sites, extant planning permissions and allocations in the previous plan (as yet undeveloped) have all informed what sites have been identified as </a:t>
            </a:r>
            <a:r>
              <a:rPr lang="en-GB" b="1" dirty="0"/>
              <a:t>available </a:t>
            </a:r>
            <a:r>
              <a:rPr lang="en-GB" dirty="0"/>
              <a:t>for housing.</a:t>
            </a:r>
          </a:p>
          <a:p>
            <a:endParaRPr lang="en-GB" dirty="0"/>
          </a:p>
          <a:p>
            <a:r>
              <a:rPr lang="en-GB" dirty="0"/>
              <a:t>The numbers of potential home that could be delivered in this plan period, and beyond are indicative. No sites have been allocated, no infrastructure work concluded yet. Therefore we do not know if these areas of growth are deliverable.</a:t>
            </a:r>
          </a:p>
          <a:p>
            <a:endParaRPr lang="en-GB" dirty="0"/>
          </a:p>
          <a:p>
            <a:r>
              <a:rPr lang="en-GB" dirty="0"/>
              <a:t>But we do know that larger scale strategic sites do help us to justify infrastructure.</a:t>
            </a:r>
          </a:p>
          <a:p>
            <a:endParaRPr lang="en-GB" dirty="0"/>
          </a:p>
          <a:p>
            <a:r>
              <a:rPr lang="en-GB" dirty="0"/>
              <a:t>As you are aware a feasibility study was commissioned for Moreton – this work is just concluding but does not as it stands provide all that we need to demonstrate the solutions work or that they could be funded . Also there are now 8 potential strategic growth areas that may need to be assessed. So as we move to the next stage we will commission transport feasibility works across all these sites that will look at more detailed work on the costings of the bypass, other sustainable transport solutions, car parking and park and ride options. And we will assess the </a:t>
            </a:r>
            <a:r>
              <a:rPr lang="en-GB" dirty="0" err="1"/>
              <a:t>viabilyt</a:t>
            </a:r>
            <a:r>
              <a:rPr lang="en-GB" dirty="0"/>
              <a:t> of these sites and infrastructure.</a:t>
            </a:r>
          </a:p>
          <a:p>
            <a:endParaRPr lang="en-GB" dirty="0"/>
          </a:p>
          <a:p>
            <a:r>
              <a:rPr lang="en-GB" dirty="0"/>
              <a:t>Draft findings of the study suggest that the cost of some of the solutions – such as the bypass – will likely be prohibitive. It would cost in the region of £30k per dwelling if 5000 homes were built. There would still be the need for further external funding to be found. </a:t>
            </a:r>
          </a:p>
          <a:p>
            <a:endParaRPr lang="en-GB" dirty="0"/>
          </a:p>
        </p:txBody>
      </p:sp>
      <p:sp>
        <p:nvSpPr>
          <p:cNvPr id="4" name="Slide Number Placeholder 3">
            <a:extLst>
              <a:ext uri="{FF2B5EF4-FFF2-40B4-BE49-F238E27FC236}">
                <a16:creationId xmlns:a16="http://schemas.microsoft.com/office/drawing/2014/main" id="{0FD66480-152A-2D1C-257C-FF0C3C751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DFB3F-615D-494D-B8FA-12765118F49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632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broad location studies and settlement role and function studies have identified areas that could take housing growth. The housing growth in principal and non principal settlements are displayed on the boards. But to meet the total numbers required we also need to consider new settlements and strategic sites.</a:t>
            </a:r>
            <a:endParaRPr lang="en-US"/>
          </a:p>
          <a:p>
            <a:endParaRPr lang="en-US"/>
          </a:p>
          <a:p>
            <a:r>
              <a:rPr lang="en-US"/>
              <a:t>And whilst</a:t>
            </a:r>
            <a:r>
              <a:rPr lang="en-US" dirty="0"/>
              <a:t> this consultation primarily focusses on options to deliver development needs up to 2043, some of the strategic sites would likely grow well beyond this. Importantly, if the indicative strategic sites are allocated in the Local Plan, the total number of homes expected to be delivered by these sites would be allocated, even though much of the development would be expected after 2043</a:t>
            </a:r>
            <a:r>
              <a:rPr lang="en-US"/>
              <a:t> </a:t>
            </a:r>
            <a:r>
              <a:rPr lang="en-US" dirty="0"/>
              <a:t>. </a:t>
            </a:r>
            <a:endParaRPr lang="en-US"/>
          </a:p>
          <a:p>
            <a:endParaRPr lang="en-US"/>
          </a:p>
          <a:p>
            <a:r>
              <a:rPr lang="en-US" dirty="0"/>
              <a:t>This is because </a:t>
            </a:r>
            <a:r>
              <a:rPr lang="en-US"/>
              <a:t>where strategic sites are required to deliver the</a:t>
            </a:r>
            <a:r>
              <a:rPr lang="en-US" dirty="0"/>
              <a:t> </a:t>
            </a:r>
            <a:r>
              <a:rPr lang="en-US"/>
              <a:t>housing numbers supported by sufficient infrastructure, we must </a:t>
            </a:r>
            <a:r>
              <a:rPr lang="en-US" dirty="0"/>
              <a:t>plan at least 30 years ahead for these sites to make sure they are </a:t>
            </a:r>
            <a:r>
              <a:rPr lang="en-US"/>
              <a:t>well designed</a:t>
            </a:r>
            <a:r>
              <a:rPr lang="en-US" dirty="0"/>
              <a:t> and </a:t>
            </a:r>
            <a:r>
              <a:rPr lang="en-US"/>
              <a:t>sustainable</a:t>
            </a:r>
            <a:r>
              <a:rPr lang="en-US" dirty="0"/>
              <a:t>. </a:t>
            </a:r>
            <a:endParaRPr lang="en-GB"/>
          </a:p>
          <a:p>
            <a:endParaRPr lang="en-US"/>
          </a:p>
          <a:p>
            <a:r>
              <a:rPr lang="en-US" dirty="0"/>
              <a:t>The indicative total sizes of the potential strategic sites are provided </a:t>
            </a:r>
            <a:r>
              <a:rPr lang="en-US"/>
              <a:t>on the screen and on the exhibition boards. </a:t>
            </a:r>
          </a:p>
          <a:p>
            <a:endParaRPr lang="en-US"/>
          </a:p>
          <a:p>
            <a:r>
              <a:rPr lang="en-US"/>
              <a:t>So to reiterate, the lower number is the indicative figure expected to be delivered in this new local plan period.  the right hand column the total delivered in this plan period and beyond 2043.</a:t>
            </a:r>
          </a:p>
          <a:p>
            <a:endParaRPr lang="en-US"/>
          </a:p>
          <a:p>
            <a:r>
              <a:rPr lang="en-US"/>
              <a:t>Cannot give a end date....................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E50F7-C7BA-4CEF-A87A-4A38FF7944C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073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16043-1A92-730D-EDC1-6EBCC29CF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A8BD0-A1EE-09BA-AAEF-C1B8900E6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A1689-8847-DF37-5C8D-96C7ADD74432}"/>
              </a:ext>
            </a:extLst>
          </p:cNvPr>
          <p:cNvSpPr>
            <a:spLocks noGrp="1"/>
          </p:cNvSpPr>
          <p:nvPr>
            <p:ph type="body" idx="1"/>
          </p:nvPr>
        </p:nvSpPr>
        <p:spPr/>
        <p:txBody>
          <a:bodyPr/>
          <a:lstStyle/>
          <a:p>
            <a:r>
              <a:rPr lang="en-GB" dirty="0"/>
              <a:t>So what does this mean for the south of the district?</a:t>
            </a:r>
            <a:r>
              <a:rPr lang="en-GB"/>
              <a:t> If you have not done so already I would encourage you to review these plans on the boards or online.</a:t>
            </a:r>
            <a:endParaRPr lang="en-GB" dirty="0"/>
          </a:p>
          <a:p>
            <a:endParaRPr lang="en-GB" dirty="0"/>
          </a:p>
          <a:p>
            <a:r>
              <a:rPr lang="en-US" dirty="0"/>
              <a:t>Each pie chart shows the current size of the settlement in green, the existing planning permissions and site allocations in yellow and the indicative amount of additional new homes in pink. The latter includes the ‘Total Potential’ figure.</a:t>
            </a:r>
            <a:r>
              <a:rPr lang="en-US"/>
              <a:t> So up to and beyond 2043.  </a:t>
            </a:r>
          </a:p>
          <a:p>
            <a:endParaRPr lang="en-GB" dirty="0"/>
          </a:p>
          <a:p>
            <a:endParaRPr lang="en-GB" dirty="0"/>
          </a:p>
          <a:p>
            <a:endParaRPr lang="en-GB" dirty="0"/>
          </a:p>
          <a:p>
            <a:endParaRPr lang="en-GB"/>
          </a:p>
        </p:txBody>
      </p:sp>
      <p:sp>
        <p:nvSpPr>
          <p:cNvPr id="4" name="Slide Number Placeholder 3">
            <a:extLst>
              <a:ext uri="{FF2B5EF4-FFF2-40B4-BE49-F238E27FC236}">
                <a16:creationId xmlns:a16="http://schemas.microsoft.com/office/drawing/2014/main" id="{8FC21B1F-BECF-783E-2178-216C0F7493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E50F7-C7BA-4CEF-A87A-4A38FF7944C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621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2BEB-B2F9-4873-42B4-2A657CA490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13BC1B-F4BE-041F-EE56-9B93F058D09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7" name="Footer Placeholder 6">
            <a:extLst>
              <a:ext uri="{FF2B5EF4-FFF2-40B4-BE49-F238E27FC236}">
                <a16:creationId xmlns:a16="http://schemas.microsoft.com/office/drawing/2014/main" id="{63E6E391-24DC-4A39-0D69-F58D49424DB1}"/>
              </a:ext>
            </a:extLst>
          </p:cNvPr>
          <p:cNvSpPr>
            <a:spLocks noGrp="1"/>
          </p:cNvSpPr>
          <p:nvPr>
            <p:ph type="ftr" sz="quarter" idx="10"/>
          </p:nvPr>
        </p:nvSpPr>
        <p:spPr>
          <a:xfrm>
            <a:off x="2307996" y="6356351"/>
            <a:ext cx="2057400" cy="365125"/>
          </a:xfrm>
          <a:prstGeom prst="rect">
            <a:avLst/>
          </a:prstGeom>
        </p:spPr>
        <p:txBody>
          <a:bodyPr/>
          <a:lstStyle/>
          <a:p>
            <a:r>
              <a:rPr lang="en-GB" dirty="0"/>
              <a:t>Cotswold District Council</a:t>
            </a:r>
          </a:p>
        </p:txBody>
      </p:sp>
      <p:sp>
        <p:nvSpPr>
          <p:cNvPr id="8" name="Slide Number Placeholder 7">
            <a:extLst>
              <a:ext uri="{FF2B5EF4-FFF2-40B4-BE49-F238E27FC236}">
                <a16:creationId xmlns:a16="http://schemas.microsoft.com/office/drawing/2014/main" id="{0D67079B-D6AC-B3D5-BCEA-C478346D08DB}"/>
              </a:ext>
            </a:extLst>
          </p:cNvPr>
          <p:cNvSpPr>
            <a:spLocks noGrp="1"/>
          </p:cNvSpPr>
          <p:nvPr>
            <p:ph type="sldNum" sz="quarter" idx="11"/>
          </p:nvPr>
        </p:nvSpPr>
        <p:spPr>
          <a:xfrm>
            <a:off x="838200" y="6356351"/>
            <a:ext cx="1339392" cy="365125"/>
          </a:xfrm>
          <a:prstGeom prst="rect">
            <a:avLst/>
          </a:prstGeom>
        </p:spPr>
        <p:txBody>
          <a:bodyPr/>
          <a:lstStyle/>
          <a:p>
            <a:fld id="{2B2CB516-3668-47D1-AAA7-D386CCAE4B95}" type="slidenum">
              <a:rPr lang="en-GB" smtClean="0"/>
              <a:pPr/>
              <a:t>‹#›</a:t>
            </a:fld>
            <a:endParaRPr lang="en-GB" dirty="0"/>
          </a:p>
        </p:txBody>
      </p:sp>
    </p:spTree>
    <p:extLst>
      <p:ext uri="{BB962C8B-B14F-4D97-AF65-F5344CB8AC3E}">
        <p14:creationId xmlns:p14="http://schemas.microsoft.com/office/powerpoint/2010/main" val="146836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9A02-FDA4-8B28-AE0F-4EC070D9F0A2}"/>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id="{88E979CC-1FBC-FB23-91F1-EA241E6C269B}"/>
              </a:ext>
            </a:extLst>
          </p:cNvPr>
          <p:cNvSpPr>
            <a:spLocks noGrp="1"/>
          </p:cNvSpPr>
          <p:nvPr>
            <p:ph type="pic" idx="1"/>
          </p:nvPr>
        </p:nvSpPr>
        <p:spPr>
          <a:xfrm>
            <a:off x="5183188" y="987427"/>
            <a:ext cx="6172200" cy="4873625"/>
          </a:xfrm>
        </p:spPr>
        <p:txBody>
          <a:bodyPr/>
          <a:lstStyle>
            <a:lvl1pPr marL="0" indent="0">
              <a:buNone/>
              <a:defRPr sz="3200">
                <a:solidFill>
                  <a:schemeClr val="bg2"/>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GB" dirty="0"/>
          </a:p>
        </p:txBody>
      </p:sp>
      <p:sp>
        <p:nvSpPr>
          <p:cNvPr id="4" name="Text Placeholder 3">
            <a:extLst>
              <a:ext uri="{FF2B5EF4-FFF2-40B4-BE49-F238E27FC236}">
                <a16:creationId xmlns:a16="http://schemas.microsoft.com/office/drawing/2014/main" id="{F6CD5744-5CF4-80E7-5410-1610074D5687}"/>
              </a:ext>
            </a:extLst>
          </p:cNvPr>
          <p:cNvSpPr>
            <a:spLocks noGrp="1"/>
          </p:cNvSpPr>
          <p:nvPr>
            <p:ph type="body" sz="half" idx="2"/>
          </p:nvPr>
        </p:nvSpPr>
        <p:spPr>
          <a:xfrm>
            <a:off x="839788" y="2057400"/>
            <a:ext cx="3932237" cy="3811588"/>
          </a:xfrm>
        </p:spPr>
        <p:txBody>
          <a:bodyPr/>
          <a:lstStyle>
            <a:lvl1pPr marL="0" indent="0">
              <a:buNone/>
              <a:defRPr sz="1600">
                <a:solidFill>
                  <a:schemeClr val="bg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E061D445-4008-7C38-F429-ECFDA5E5D39E}"/>
              </a:ext>
            </a:extLst>
          </p:cNvPr>
          <p:cNvSpPr>
            <a:spLocks noGrp="1"/>
          </p:cNvSpPr>
          <p:nvPr>
            <p:ph type="ftr" sz="quarter" idx="11"/>
          </p:nvPr>
        </p:nvSpPr>
        <p:spPr>
          <a:xfrm>
            <a:off x="2307996" y="6356351"/>
            <a:ext cx="2057400" cy="365125"/>
          </a:xfrm>
          <a:prstGeom prst="rect">
            <a:avLst/>
          </a:prstGeom>
        </p:spPr>
        <p:txBody>
          <a:bodyPr/>
          <a:lstStyle>
            <a:lvl1pPr>
              <a:defRPr>
                <a:solidFill>
                  <a:schemeClr val="bg2"/>
                </a:solidFill>
              </a:defRPr>
            </a:lvl1pPr>
          </a:lstStyle>
          <a:p>
            <a:r>
              <a:rPr lang="en-GB" dirty="0"/>
              <a:t>Cotswold District Council</a:t>
            </a:r>
          </a:p>
        </p:txBody>
      </p:sp>
      <p:sp>
        <p:nvSpPr>
          <p:cNvPr id="7" name="Slide Number Placeholder 6">
            <a:extLst>
              <a:ext uri="{FF2B5EF4-FFF2-40B4-BE49-F238E27FC236}">
                <a16:creationId xmlns:a16="http://schemas.microsoft.com/office/drawing/2014/main" id="{25D0046E-4468-B350-E905-C509BD026C8C}"/>
              </a:ext>
            </a:extLst>
          </p:cNvPr>
          <p:cNvSpPr>
            <a:spLocks noGrp="1"/>
          </p:cNvSpPr>
          <p:nvPr>
            <p:ph type="sldNum" sz="quarter" idx="12"/>
          </p:nvPr>
        </p:nvSpPr>
        <p:spPr>
          <a:xfrm>
            <a:off x="838200" y="6356351"/>
            <a:ext cx="1339392" cy="365125"/>
          </a:xfrm>
          <a:prstGeom prst="rect">
            <a:avLst/>
          </a:prstGeom>
        </p:spPr>
        <p:txBody>
          <a:bodyPr/>
          <a:lstStyle>
            <a:lvl1pPr>
              <a:defRPr>
                <a:solidFill>
                  <a:schemeClr val="bg2"/>
                </a:solidFill>
              </a:defRPr>
            </a:lvl1pPr>
          </a:lstStyle>
          <a:p>
            <a:fld id="{C1ADB5CC-A375-449C-B89D-FD2A30A7DA10}" type="slidenum">
              <a:rPr lang="en-GB" smtClean="0"/>
              <a:pPr/>
              <a:t>‹#›</a:t>
            </a:fld>
            <a:endParaRPr lang="en-GB" dirty="0"/>
          </a:p>
        </p:txBody>
      </p:sp>
      <p:pic>
        <p:nvPicPr>
          <p:cNvPr id="8" name="Picture 7" descr="A green text on a black background&#10;&#10;Description automatically generated">
            <a:extLst>
              <a:ext uri="{FF2B5EF4-FFF2-40B4-BE49-F238E27FC236}">
                <a16:creationId xmlns:a16="http://schemas.microsoft.com/office/drawing/2014/main" id="{BD28F24F-41A2-10A8-8C10-0DD99080D6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1933" y="5537796"/>
            <a:ext cx="2810279" cy="912804"/>
          </a:xfrm>
          <a:prstGeom prst="rect">
            <a:avLst/>
          </a:prstGeom>
        </p:spPr>
      </p:pic>
    </p:spTree>
    <p:extLst>
      <p:ext uri="{BB962C8B-B14F-4D97-AF65-F5344CB8AC3E}">
        <p14:creationId xmlns:p14="http://schemas.microsoft.com/office/powerpoint/2010/main" val="184765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box">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5E32-1365-5457-1039-C8BE8F241A72}"/>
              </a:ext>
            </a:extLst>
          </p:cNvPr>
          <p:cNvSpPr>
            <a:spLocks noGrp="1"/>
          </p:cNvSpPr>
          <p:nvPr>
            <p:ph type="title"/>
          </p:nvPr>
        </p:nvSpPr>
        <p:spPr/>
        <p:txBody>
          <a:bodyPr/>
          <a:lstStyle/>
          <a:p>
            <a:r>
              <a:rPr lang="en-GB"/>
              <a:t>Click to edit Master title style</a:t>
            </a:r>
          </a:p>
        </p:txBody>
      </p:sp>
      <p:sp>
        <p:nvSpPr>
          <p:cNvPr id="5" name="Footer Placeholder 4">
            <a:extLst>
              <a:ext uri="{FF2B5EF4-FFF2-40B4-BE49-F238E27FC236}">
                <a16:creationId xmlns:a16="http://schemas.microsoft.com/office/drawing/2014/main" id="{163CE35E-07A3-27E9-50F6-9B44E71337C3}"/>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6" name="Slide Number Placeholder 5">
            <a:extLst>
              <a:ext uri="{FF2B5EF4-FFF2-40B4-BE49-F238E27FC236}">
                <a16:creationId xmlns:a16="http://schemas.microsoft.com/office/drawing/2014/main" id="{62C58164-CB05-EF22-A35B-98EA77A95EA3}"/>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a:p>
        </p:txBody>
      </p:sp>
      <p:sp>
        <p:nvSpPr>
          <p:cNvPr id="8" name="Content Placeholder 7">
            <a:extLst>
              <a:ext uri="{FF2B5EF4-FFF2-40B4-BE49-F238E27FC236}">
                <a16:creationId xmlns:a16="http://schemas.microsoft.com/office/drawing/2014/main" id="{1C0F1BD2-95FC-DCEA-2858-D25B08A7BC55}"/>
              </a:ext>
            </a:extLst>
          </p:cNvPr>
          <p:cNvSpPr>
            <a:spLocks noGrp="1"/>
          </p:cNvSpPr>
          <p:nvPr>
            <p:ph sz="quarter" idx="13"/>
          </p:nvPr>
        </p:nvSpPr>
        <p:spPr>
          <a:xfrm>
            <a:off x="838200" y="2033588"/>
            <a:ext cx="10515600" cy="3717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395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B45A-E6A0-D092-447C-0EF53CD6B9BA}"/>
              </a:ext>
            </a:extLst>
          </p:cNvPr>
          <p:cNvSpPr>
            <a:spLocks noGrp="1"/>
          </p:cNvSpPr>
          <p:nvPr>
            <p:ph type="title"/>
          </p:nvPr>
        </p:nvSpPr>
        <p:spPr>
          <a:xfrm>
            <a:off x="6096000" y="676412"/>
            <a:ext cx="5257800" cy="1325563"/>
          </a:xfrm>
        </p:spPr>
        <p:txBody>
          <a:bodyPr/>
          <a:lstStyle>
            <a:lvl1pPr>
              <a:defRPr>
                <a:solidFill>
                  <a:schemeClr val="bg2"/>
                </a:solidFill>
              </a:defRPr>
            </a:lvl1pPr>
          </a:lstStyle>
          <a:p>
            <a:r>
              <a:rPr lang="en-GB"/>
              <a:t>Click to edit Master title style</a:t>
            </a:r>
            <a:endParaRPr lang="en-GB" dirty="0"/>
          </a:p>
        </p:txBody>
      </p:sp>
      <p:sp>
        <p:nvSpPr>
          <p:cNvPr id="6" name="object 3">
            <a:extLst>
              <a:ext uri="{FF2B5EF4-FFF2-40B4-BE49-F238E27FC236}">
                <a16:creationId xmlns:a16="http://schemas.microsoft.com/office/drawing/2014/main" id="{B13B48DE-5A5F-F13E-655B-0D10FDFDB2C3}"/>
              </a:ext>
            </a:extLst>
          </p:cNvPr>
          <p:cNvSpPr/>
          <p:nvPr userDrawn="1"/>
        </p:nvSpPr>
        <p:spPr>
          <a:xfrm>
            <a:off x="0" y="0"/>
            <a:ext cx="5522976" cy="6858000"/>
          </a:xfrm>
          <a:custGeom>
            <a:avLst/>
            <a:gdLst/>
            <a:ahLst/>
            <a:cxnLst/>
            <a:rect l="l" t="t" r="r" b="b"/>
            <a:pathLst>
              <a:path w="6496050" h="10160000">
                <a:moveTo>
                  <a:pt x="5974689" y="10160000"/>
                </a:moveTo>
                <a:lnTo>
                  <a:pt x="5964821" y="10058400"/>
                </a:lnTo>
                <a:lnTo>
                  <a:pt x="5955652" y="9956800"/>
                </a:lnTo>
                <a:lnTo>
                  <a:pt x="5951105" y="9906000"/>
                </a:lnTo>
                <a:lnTo>
                  <a:pt x="5946584" y="9855200"/>
                </a:lnTo>
                <a:lnTo>
                  <a:pt x="5942114" y="9804400"/>
                </a:lnTo>
                <a:lnTo>
                  <a:pt x="5937669" y="9753600"/>
                </a:lnTo>
                <a:lnTo>
                  <a:pt x="5933287" y="9702800"/>
                </a:lnTo>
                <a:lnTo>
                  <a:pt x="5928944" y="9652000"/>
                </a:lnTo>
                <a:lnTo>
                  <a:pt x="5924664" y="9601200"/>
                </a:lnTo>
                <a:lnTo>
                  <a:pt x="5920448" y="9550400"/>
                </a:lnTo>
                <a:lnTo>
                  <a:pt x="5916295" y="9499600"/>
                </a:lnTo>
                <a:lnTo>
                  <a:pt x="5912218" y="9448800"/>
                </a:lnTo>
                <a:lnTo>
                  <a:pt x="5908218" y="9398000"/>
                </a:lnTo>
                <a:lnTo>
                  <a:pt x="5904293" y="9347200"/>
                </a:lnTo>
                <a:lnTo>
                  <a:pt x="5900458" y="9296400"/>
                </a:lnTo>
                <a:lnTo>
                  <a:pt x="5896724" y="9245600"/>
                </a:lnTo>
                <a:lnTo>
                  <a:pt x="5893079" y="9194800"/>
                </a:lnTo>
                <a:lnTo>
                  <a:pt x="5889536" y="9144000"/>
                </a:lnTo>
                <a:lnTo>
                  <a:pt x="5886107" y="9093200"/>
                </a:lnTo>
                <a:lnTo>
                  <a:pt x="5882792" y="9042400"/>
                </a:lnTo>
                <a:lnTo>
                  <a:pt x="5879579" y="8991600"/>
                </a:lnTo>
                <a:lnTo>
                  <a:pt x="5876506" y="8940800"/>
                </a:lnTo>
                <a:lnTo>
                  <a:pt x="5873559" y="8890000"/>
                </a:lnTo>
                <a:lnTo>
                  <a:pt x="5870740" y="8839200"/>
                </a:lnTo>
                <a:lnTo>
                  <a:pt x="5868060" y="8788400"/>
                </a:lnTo>
                <a:lnTo>
                  <a:pt x="5865520" y="8737600"/>
                </a:lnTo>
                <a:lnTo>
                  <a:pt x="5863133" y="8686800"/>
                </a:lnTo>
                <a:lnTo>
                  <a:pt x="5860897" y="8636000"/>
                </a:lnTo>
                <a:lnTo>
                  <a:pt x="5858815" y="8597900"/>
                </a:lnTo>
                <a:lnTo>
                  <a:pt x="5856897" y="8547100"/>
                </a:lnTo>
                <a:lnTo>
                  <a:pt x="5855157" y="8496300"/>
                </a:lnTo>
                <a:lnTo>
                  <a:pt x="5853582" y="8445500"/>
                </a:lnTo>
                <a:lnTo>
                  <a:pt x="5852185" y="8394700"/>
                </a:lnTo>
                <a:lnTo>
                  <a:pt x="5850979" y="8343900"/>
                </a:lnTo>
                <a:lnTo>
                  <a:pt x="5849963" y="8293100"/>
                </a:lnTo>
                <a:lnTo>
                  <a:pt x="5849124" y="8242300"/>
                </a:lnTo>
                <a:lnTo>
                  <a:pt x="5848502" y="8191500"/>
                </a:lnTo>
                <a:lnTo>
                  <a:pt x="5848083" y="8153400"/>
                </a:lnTo>
                <a:lnTo>
                  <a:pt x="5847867" y="8102600"/>
                </a:lnTo>
                <a:lnTo>
                  <a:pt x="5847854" y="8051800"/>
                </a:lnTo>
                <a:lnTo>
                  <a:pt x="5847092" y="8013700"/>
                </a:lnTo>
                <a:lnTo>
                  <a:pt x="5846432" y="7962900"/>
                </a:lnTo>
                <a:lnTo>
                  <a:pt x="5845886" y="7924800"/>
                </a:lnTo>
                <a:lnTo>
                  <a:pt x="5845429" y="7886700"/>
                </a:lnTo>
                <a:lnTo>
                  <a:pt x="5844832" y="7797800"/>
                </a:lnTo>
                <a:lnTo>
                  <a:pt x="5844705" y="7607300"/>
                </a:lnTo>
                <a:lnTo>
                  <a:pt x="5844883" y="7556500"/>
                </a:lnTo>
                <a:lnTo>
                  <a:pt x="5845137" y="7505700"/>
                </a:lnTo>
                <a:lnTo>
                  <a:pt x="5845454" y="7467600"/>
                </a:lnTo>
                <a:lnTo>
                  <a:pt x="5845848" y="7416800"/>
                </a:lnTo>
                <a:lnTo>
                  <a:pt x="5846318" y="7366000"/>
                </a:lnTo>
                <a:lnTo>
                  <a:pt x="5846838" y="7302500"/>
                </a:lnTo>
                <a:lnTo>
                  <a:pt x="5847423" y="7251700"/>
                </a:lnTo>
                <a:lnTo>
                  <a:pt x="5848058" y="7200900"/>
                </a:lnTo>
                <a:lnTo>
                  <a:pt x="5848743" y="7150100"/>
                </a:lnTo>
                <a:lnTo>
                  <a:pt x="5849493" y="7099300"/>
                </a:lnTo>
                <a:lnTo>
                  <a:pt x="5850280" y="7048500"/>
                </a:lnTo>
                <a:lnTo>
                  <a:pt x="5851106" y="6985000"/>
                </a:lnTo>
                <a:lnTo>
                  <a:pt x="5851982" y="6934200"/>
                </a:lnTo>
                <a:lnTo>
                  <a:pt x="5852884" y="6883400"/>
                </a:lnTo>
                <a:lnTo>
                  <a:pt x="5854789" y="6769100"/>
                </a:lnTo>
                <a:lnTo>
                  <a:pt x="5856795" y="6654800"/>
                </a:lnTo>
                <a:lnTo>
                  <a:pt x="5867501" y="6096000"/>
                </a:lnTo>
                <a:lnTo>
                  <a:pt x="5869584" y="5981700"/>
                </a:lnTo>
                <a:lnTo>
                  <a:pt x="5871578" y="5867400"/>
                </a:lnTo>
                <a:lnTo>
                  <a:pt x="5873470" y="5753100"/>
                </a:lnTo>
                <a:lnTo>
                  <a:pt x="5874359" y="5702300"/>
                </a:lnTo>
                <a:lnTo>
                  <a:pt x="5875223" y="5651500"/>
                </a:lnTo>
                <a:lnTo>
                  <a:pt x="5876048" y="5600700"/>
                </a:lnTo>
                <a:lnTo>
                  <a:pt x="5876823" y="5537200"/>
                </a:lnTo>
                <a:lnTo>
                  <a:pt x="5877547" y="5486400"/>
                </a:lnTo>
                <a:lnTo>
                  <a:pt x="5878220" y="5435600"/>
                </a:lnTo>
                <a:lnTo>
                  <a:pt x="5878855" y="5384800"/>
                </a:lnTo>
                <a:lnTo>
                  <a:pt x="5879414" y="5334000"/>
                </a:lnTo>
                <a:lnTo>
                  <a:pt x="5879922" y="5283200"/>
                </a:lnTo>
                <a:lnTo>
                  <a:pt x="5880366" y="5232400"/>
                </a:lnTo>
                <a:lnTo>
                  <a:pt x="5880747" y="5181600"/>
                </a:lnTo>
                <a:lnTo>
                  <a:pt x="5881052" y="5130800"/>
                </a:lnTo>
                <a:lnTo>
                  <a:pt x="5881281" y="5080000"/>
                </a:lnTo>
                <a:lnTo>
                  <a:pt x="5881408" y="4902200"/>
                </a:lnTo>
                <a:lnTo>
                  <a:pt x="5881217" y="4851400"/>
                </a:lnTo>
                <a:lnTo>
                  <a:pt x="5880938" y="4813300"/>
                </a:lnTo>
                <a:lnTo>
                  <a:pt x="5880087" y="4724400"/>
                </a:lnTo>
                <a:lnTo>
                  <a:pt x="5879503" y="4686300"/>
                </a:lnTo>
                <a:lnTo>
                  <a:pt x="5878817" y="4648200"/>
                </a:lnTo>
                <a:lnTo>
                  <a:pt x="5878017" y="4610100"/>
                </a:lnTo>
                <a:lnTo>
                  <a:pt x="5876226" y="4546600"/>
                </a:lnTo>
                <a:lnTo>
                  <a:pt x="5873572" y="4495800"/>
                </a:lnTo>
                <a:lnTo>
                  <a:pt x="5870092" y="4432300"/>
                </a:lnTo>
                <a:lnTo>
                  <a:pt x="5865787" y="4381500"/>
                </a:lnTo>
                <a:lnTo>
                  <a:pt x="5860656" y="4318000"/>
                </a:lnTo>
                <a:lnTo>
                  <a:pt x="5854725" y="4267200"/>
                </a:lnTo>
                <a:lnTo>
                  <a:pt x="5847994" y="4216400"/>
                </a:lnTo>
                <a:lnTo>
                  <a:pt x="5840476" y="4165600"/>
                </a:lnTo>
                <a:lnTo>
                  <a:pt x="5832183" y="4114800"/>
                </a:lnTo>
                <a:lnTo>
                  <a:pt x="5823115" y="4076700"/>
                </a:lnTo>
                <a:lnTo>
                  <a:pt x="5813298" y="4025900"/>
                </a:lnTo>
                <a:lnTo>
                  <a:pt x="5802719" y="3987800"/>
                </a:lnTo>
                <a:lnTo>
                  <a:pt x="5791416" y="3937000"/>
                </a:lnTo>
                <a:lnTo>
                  <a:pt x="5779376" y="3898900"/>
                </a:lnTo>
                <a:lnTo>
                  <a:pt x="5766613" y="3860800"/>
                </a:lnTo>
                <a:lnTo>
                  <a:pt x="5753151" y="3822700"/>
                </a:lnTo>
                <a:lnTo>
                  <a:pt x="5738977" y="3784600"/>
                </a:lnTo>
                <a:lnTo>
                  <a:pt x="5724131" y="3746500"/>
                </a:lnTo>
                <a:lnTo>
                  <a:pt x="5708586" y="3708400"/>
                </a:lnTo>
                <a:lnTo>
                  <a:pt x="5692381" y="3670300"/>
                </a:lnTo>
                <a:lnTo>
                  <a:pt x="5675503" y="3632200"/>
                </a:lnTo>
                <a:lnTo>
                  <a:pt x="5657989" y="3606800"/>
                </a:lnTo>
                <a:lnTo>
                  <a:pt x="5639828" y="3568700"/>
                </a:lnTo>
                <a:lnTo>
                  <a:pt x="5621032" y="3543300"/>
                </a:lnTo>
                <a:lnTo>
                  <a:pt x="5601614" y="3517900"/>
                </a:lnTo>
                <a:lnTo>
                  <a:pt x="5581586" y="3479800"/>
                </a:lnTo>
                <a:lnTo>
                  <a:pt x="5539727" y="3429000"/>
                </a:lnTo>
                <a:lnTo>
                  <a:pt x="5495531" y="3378200"/>
                </a:lnTo>
                <a:lnTo>
                  <a:pt x="5472595" y="3365500"/>
                </a:lnTo>
                <a:lnTo>
                  <a:pt x="5449087" y="3340100"/>
                </a:lnTo>
                <a:lnTo>
                  <a:pt x="5425046" y="3314700"/>
                </a:lnTo>
                <a:lnTo>
                  <a:pt x="5400472" y="3302000"/>
                </a:lnTo>
                <a:lnTo>
                  <a:pt x="5375364" y="3276600"/>
                </a:lnTo>
                <a:lnTo>
                  <a:pt x="5349748" y="3263900"/>
                </a:lnTo>
                <a:lnTo>
                  <a:pt x="5323624" y="3238500"/>
                </a:lnTo>
                <a:lnTo>
                  <a:pt x="5269903" y="3213100"/>
                </a:lnTo>
                <a:lnTo>
                  <a:pt x="5242318" y="3200400"/>
                </a:lnTo>
                <a:lnTo>
                  <a:pt x="5214277" y="3175000"/>
                </a:lnTo>
                <a:lnTo>
                  <a:pt x="5127422" y="3136900"/>
                </a:lnTo>
                <a:lnTo>
                  <a:pt x="5097615" y="3136900"/>
                </a:lnTo>
                <a:lnTo>
                  <a:pt x="5005692" y="3098800"/>
                </a:lnTo>
                <a:lnTo>
                  <a:pt x="4974260" y="3098800"/>
                </a:lnTo>
                <a:lnTo>
                  <a:pt x="4910277" y="3073400"/>
                </a:lnTo>
                <a:lnTo>
                  <a:pt x="4877740" y="3073400"/>
                </a:lnTo>
                <a:lnTo>
                  <a:pt x="4844847" y="3060700"/>
                </a:lnTo>
                <a:lnTo>
                  <a:pt x="4778057" y="3060700"/>
                </a:lnTo>
                <a:lnTo>
                  <a:pt x="4744186" y="3048000"/>
                </a:lnTo>
                <a:lnTo>
                  <a:pt x="4675505" y="3048000"/>
                </a:lnTo>
                <a:lnTo>
                  <a:pt x="4640719" y="3035300"/>
                </a:lnTo>
                <a:lnTo>
                  <a:pt x="4090632" y="3035300"/>
                </a:lnTo>
                <a:lnTo>
                  <a:pt x="4052506" y="3048000"/>
                </a:lnTo>
                <a:lnTo>
                  <a:pt x="3860203" y="3048000"/>
                </a:lnTo>
                <a:lnTo>
                  <a:pt x="3821468" y="3060700"/>
                </a:lnTo>
                <a:lnTo>
                  <a:pt x="3782669" y="3060700"/>
                </a:lnTo>
                <a:lnTo>
                  <a:pt x="3665956" y="3073400"/>
                </a:lnTo>
                <a:lnTo>
                  <a:pt x="3509988" y="3073400"/>
                </a:lnTo>
                <a:lnTo>
                  <a:pt x="3470986" y="3086100"/>
                </a:lnTo>
                <a:lnTo>
                  <a:pt x="3315322" y="3086100"/>
                </a:lnTo>
                <a:lnTo>
                  <a:pt x="3276523" y="3098800"/>
                </a:lnTo>
                <a:lnTo>
                  <a:pt x="2819082" y="3098800"/>
                </a:lnTo>
                <a:lnTo>
                  <a:pt x="2781935" y="3086100"/>
                </a:lnTo>
                <a:lnTo>
                  <a:pt x="2671699" y="3086100"/>
                </a:lnTo>
                <a:lnTo>
                  <a:pt x="2628100" y="3073400"/>
                </a:lnTo>
                <a:lnTo>
                  <a:pt x="2540114" y="3073400"/>
                </a:lnTo>
                <a:lnTo>
                  <a:pt x="2495740" y="3060700"/>
                </a:lnTo>
                <a:lnTo>
                  <a:pt x="2406269" y="3060700"/>
                </a:lnTo>
                <a:lnTo>
                  <a:pt x="2361171" y="3048000"/>
                </a:lnTo>
                <a:lnTo>
                  <a:pt x="2270341" y="3048000"/>
                </a:lnTo>
                <a:lnTo>
                  <a:pt x="2224595" y="3035300"/>
                </a:lnTo>
                <a:lnTo>
                  <a:pt x="2132520" y="3035300"/>
                </a:lnTo>
                <a:lnTo>
                  <a:pt x="2086203" y="3022600"/>
                </a:lnTo>
                <a:lnTo>
                  <a:pt x="2039696" y="3022600"/>
                </a:lnTo>
                <a:lnTo>
                  <a:pt x="1946160" y="3009900"/>
                </a:lnTo>
                <a:lnTo>
                  <a:pt x="1804657" y="2997200"/>
                </a:lnTo>
                <a:lnTo>
                  <a:pt x="1709610" y="2984500"/>
                </a:lnTo>
                <a:lnTo>
                  <a:pt x="1661896" y="2971800"/>
                </a:lnTo>
                <a:lnTo>
                  <a:pt x="1566113" y="2971800"/>
                </a:lnTo>
                <a:lnTo>
                  <a:pt x="1518056" y="2959100"/>
                </a:lnTo>
                <a:lnTo>
                  <a:pt x="1469898" y="2959100"/>
                </a:lnTo>
                <a:lnTo>
                  <a:pt x="1421650" y="2946400"/>
                </a:lnTo>
                <a:lnTo>
                  <a:pt x="1324902" y="2946400"/>
                </a:lnTo>
                <a:lnTo>
                  <a:pt x="1276413" y="2933700"/>
                </a:lnTo>
                <a:lnTo>
                  <a:pt x="1179258" y="2933700"/>
                </a:lnTo>
                <a:lnTo>
                  <a:pt x="1130604" y="2921000"/>
                </a:lnTo>
                <a:lnTo>
                  <a:pt x="1033157" y="2921000"/>
                </a:lnTo>
                <a:lnTo>
                  <a:pt x="984389" y="2908300"/>
                </a:lnTo>
                <a:lnTo>
                  <a:pt x="886790" y="2908300"/>
                </a:lnTo>
                <a:lnTo>
                  <a:pt x="837971" y="2895600"/>
                </a:lnTo>
                <a:lnTo>
                  <a:pt x="642734" y="2895600"/>
                </a:lnTo>
                <a:lnTo>
                  <a:pt x="593979" y="2882900"/>
                </a:lnTo>
                <a:lnTo>
                  <a:pt x="0" y="2882900"/>
                </a:lnTo>
                <a:lnTo>
                  <a:pt x="0" y="10160000"/>
                </a:lnTo>
                <a:lnTo>
                  <a:pt x="5974689" y="10160000"/>
                </a:lnTo>
                <a:close/>
              </a:path>
              <a:path w="6496050" h="10160000">
                <a:moveTo>
                  <a:pt x="6495694" y="0"/>
                </a:moveTo>
                <a:lnTo>
                  <a:pt x="0" y="0"/>
                </a:lnTo>
                <a:lnTo>
                  <a:pt x="0" y="2034743"/>
                </a:lnTo>
                <a:lnTo>
                  <a:pt x="497065" y="2205672"/>
                </a:lnTo>
                <a:lnTo>
                  <a:pt x="544436" y="2218093"/>
                </a:lnTo>
                <a:lnTo>
                  <a:pt x="639000" y="2243836"/>
                </a:lnTo>
                <a:lnTo>
                  <a:pt x="780427" y="2284526"/>
                </a:lnTo>
                <a:lnTo>
                  <a:pt x="921346" y="2327325"/>
                </a:lnTo>
                <a:lnTo>
                  <a:pt x="1108456" y="2386901"/>
                </a:lnTo>
                <a:lnTo>
                  <a:pt x="1939823" y="2664676"/>
                </a:lnTo>
                <a:lnTo>
                  <a:pt x="2167801" y="2736431"/>
                </a:lnTo>
                <a:lnTo>
                  <a:pt x="2304008" y="2776715"/>
                </a:lnTo>
                <a:lnTo>
                  <a:pt x="2439771" y="2814396"/>
                </a:lnTo>
                <a:lnTo>
                  <a:pt x="2530043" y="2837853"/>
                </a:lnTo>
                <a:lnTo>
                  <a:pt x="2620124" y="2859836"/>
                </a:lnTo>
                <a:lnTo>
                  <a:pt x="2710015" y="2880233"/>
                </a:lnTo>
                <a:lnTo>
                  <a:pt x="2799727" y="2898889"/>
                </a:lnTo>
                <a:lnTo>
                  <a:pt x="2844520" y="2907538"/>
                </a:lnTo>
                <a:lnTo>
                  <a:pt x="2889262" y="2915704"/>
                </a:lnTo>
                <a:lnTo>
                  <a:pt x="2933954" y="2923375"/>
                </a:lnTo>
                <a:lnTo>
                  <a:pt x="2978607" y="2930525"/>
                </a:lnTo>
                <a:lnTo>
                  <a:pt x="3023222" y="2937167"/>
                </a:lnTo>
                <a:lnTo>
                  <a:pt x="3067786" y="2943250"/>
                </a:lnTo>
                <a:lnTo>
                  <a:pt x="3112300" y="2948787"/>
                </a:lnTo>
                <a:lnTo>
                  <a:pt x="3156775" y="2953740"/>
                </a:lnTo>
                <a:lnTo>
                  <a:pt x="3201212" y="2958109"/>
                </a:lnTo>
                <a:lnTo>
                  <a:pt x="3245599" y="2961868"/>
                </a:lnTo>
                <a:lnTo>
                  <a:pt x="3289947" y="2965005"/>
                </a:lnTo>
                <a:lnTo>
                  <a:pt x="3334245" y="2967507"/>
                </a:lnTo>
                <a:lnTo>
                  <a:pt x="3378504" y="2969349"/>
                </a:lnTo>
                <a:lnTo>
                  <a:pt x="3422726" y="2970530"/>
                </a:lnTo>
                <a:lnTo>
                  <a:pt x="3466909" y="2971025"/>
                </a:lnTo>
                <a:lnTo>
                  <a:pt x="3511042" y="2970822"/>
                </a:lnTo>
                <a:lnTo>
                  <a:pt x="3555136" y="2969895"/>
                </a:lnTo>
                <a:lnTo>
                  <a:pt x="3599180" y="2968244"/>
                </a:lnTo>
                <a:lnTo>
                  <a:pt x="3643198" y="2965831"/>
                </a:lnTo>
                <a:lnTo>
                  <a:pt x="3687165" y="2962668"/>
                </a:lnTo>
                <a:lnTo>
                  <a:pt x="3731095" y="2958719"/>
                </a:lnTo>
                <a:lnTo>
                  <a:pt x="3774986" y="2953969"/>
                </a:lnTo>
                <a:lnTo>
                  <a:pt x="3818839" y="2948419"/>
                </a:lnTo>
                <a:lnTo>
                  <a:pt x="3862641" y="2942031"/>
                </a:lnTo>
                <a:lnTo>
                  <a:pt x="3906405" y="2934805"/>
                </a:lnTo>
                <a:lnTo>
                  <a:pt x="3950144" y="2926715"/>
                </a:lnTo>
                <a:lnTo>
                  <a:pt x="3993832" y="2917748"/>
                </a:lnTo>
                <a:lnTo>
                  <a:pt x="4037482" y="2907893"/>
                </a:lnTo>
                <a:lnTo>
                  <a:pt x="4081094" y="2897136"/>
                </a:lnTo>
                <a:lnTo>
                  <a:pt x="4124680" y="2885452"/>
                </a:lnTo>
                <a:lnTo>
                  <a:pt x="4168216" y="2872829"/>
                </a:lnTo>
                <a:lnTo>
                  <a:pt x="4211713" y="2859252"/>
                </a:lnTo>
                <a:lnTo>
                  <a:pt x="4255173" y="2844711"/>
                </a:lnTo>
                <a:lnTo>
                  <a:pt x="4298594" y="2829179"/>
                </a:lnTo>
                <a:lnTo>
                  <a:pt x="4341990" y="2812643"/>
                </a:lnTo>
                <a:lnTo>
                  <a:pt x="4385335" y="2795092"/>
                </a:lnTo>
                <a:lnTo>
                  <a:pt x="4428655" y="2776512"/>
                </a:lnTo>
                <a:lnTo>
                  <a:pt x="4471936" y="2756878"/>
                </a:lnTo>
                <a:lnTo>
                  <a:pt x="4515167" y="2736177"/>
                </a:lnTo>
                <a:lnTo>
                  <a:pt x="4558373" y="2714396"/>
                </a:lnTo>
                <a:lnTo>
                  <a:pt x="4601553" y="2691523"/>
                </a:lnTo>
                <a:lnTo>
                  <a:pt x="4644682" y="2667533"/>
                </a:lnTo>
                <a:lnTo>
                  <a:pt x="4687786" y="2642412"/>
                </a:lnTo>
                <a:lnTo>
                  <a:pt x="4730851" y="2616149"/>
                </a:lnTo>
                <a:lnTo>
                  <a:pt x="4769409" y="2584907"/>
                </a:lnTo>
                <a:lnTo>
                  <a:pt x="4807496" y="2552992"/>
                </a:lnTo>
                <a:lnTo>
                  <a:pt x="4845126" y="2520429"/>
                </a:lnTo>
                <a:lnTo>
                  <a:pt x="4882286" y="2487218"/>
                </a:lnTo>
                <a:lnTo>
                  <a:pt x="4919002" y="2453398"/>
                </a:lnTo>
                <a:lnTo>
                  <a:pt x="4955273" y="2418981"/>
                </a:lnTo>
                <a:lnTo>
                  <a:pt x="4991112" y="2383980"/>
                </a:lnTo>
                <a:lnTo>
                  <a:pt x="5026520" y="2348407"/>
                </a:lnTo>
                <a:lnTo>
                  <a:pt x="5061509" y="2312301"/>
                </a:lnTo>
                <a:lnTo>
                  <a:pt x="5096078" y="2275675"/>
                </a:lnTo>
                <a:lnTo>
                  <a:pt x="5130241" y="2238540"/>
                </a:lnTo>
                <a:lnTo>
                  <a:pt x="5163998" y="2200910"/>
                </a:lnTo>
                <a:lnTo>
                  <a:pt x="5197373" y="2162822"/>
                </a:lnTo>
                <a:lnTo>
                  <a:pt x="5230355" y="2124278"/>
                </a:lnTo>
                <a:lnTo>
                  <a:pt x="5262969" y="2085301"/>
                </a:lnTo>
                <a:lnTo>
                  <a:pt x="5295201" y="2045906"/>
                </a:lnTo>
                <a:lnTo>
                  <a:pt x="5327066" y="2006117"/>
                </a:lnTo>
                <a:lnTo>
                  <a:pt x="5358587" y="1965960"/>
                </a:lnTo>
                <a:lnTo>
                  <a:pt x="5389753" y="1925434"/>
                </a:lnTo>
                <a:lnTo>
                  <a:pt x="5420576" y="1884578"/>
                </a:lnTo>
                <a:lnTo>
                  <a:pt x="5451056" y="1843392"/>
                </a:lnTo>
                <a:lnTo>
                  <a:pt x="5481218" y="1801914"/>
                </a:lnTo>
                <a:lnTo>
                  <a:pt x="5511050" y="1760143"/>
                </a:lnTo>
                <a:lnTo>
                  <a:pt x="5540578" y="1718106"/>
                </a:lnTo>
                <a:lnTo>
                  <a:pt x="5569801" y="1675828"/>
                </a:lnTo>
                <a:lnTo>
                  <a:pt x="5598719" y="1633308"/>
                </a:lnTo>
                <a:lnTo>
                  <a:pt x="5627344" y="1590586"/>
                </a:lnTo>
                <a:lnTo>
                  <a:pt x="5655691" y="1547672"/>
                </a:lnTo>
                <a:lnTo>
                  <a:pt x="5683745" y="1504594"/>
                </a:lnTo>
                <a:lnTo>
                  <a:pt x="5711545" y="1461350"/>
                </a:lnTo>
                <a:lnTo>
                  <a:pt x="5739079" y="1417980"/>
                </a:lnTo>
                <a:lnTo>
                  <a:pt x="5766346" y="1374482"/>
                </a:lnTo>
                <a:lnTo>
                  <a:pt x="5793371" y="1330883"/>
                </a:lnTo>
                <a:lnTo>
                  <a:pt x="5820168" y="1287221"/>
                </a:lnTo>
                <a:lnTo>
                  <a:pt x="5846711" y="1243482"/>
                </a:lnTo>
                <a:lnTo>
                  <a:pt x="5873039" y="1199705"/>
                </a:lnTo>
                <a:lnTo>
                  <a:pt x="5899137" y="1155890"/>
                </a:lnTo>
                <a:lnTo>
                  <a:pt x="5925032" y="1112088"/>
                </a:lnTo>
                <a:lnTo>
                  <a:pt x="5950712" y="1068285"/>
                </a:lnTo>
                <a:lnTo>
                  <a:pt x="5976201" y="1024521"/>
                </a:lnTo>
                <a:lnTo>
                  <a:pt x="6026607" y="937145"/>
                </a:lnTo>
                <a:lnTo>
                  <a:pt x="6076315" y="850112"/>
                </a:lnTo>
                <a:lnTo>
                  <a:pt x="6245542" y="550354"/>
                </a:lnTo>
                <a:lnTo>
                  <a:pt x="6273393" y="501789"/>
                </a:lnTo>
                <a:lnTo>
                  <a:pt x="6300038" y="453428"/>
                </a:lnTo>
                <a:lnTo>
                  <a:pt x="6325502" y="405282"/>
                </a:lnTo>
                <a:lnTo>
                  <a:pt x="6349771" y="357352"/>
                </a:lnTo>
                <a:lnTo>
                  <a:pt x="6372847" y="309638"/>
                </a:lnTo>
                <a:lnTo>
                  <a:pt x="6394755" y="262128"/>
                </a:lnTo>
                <a:lnTo>
                  <a:pt x="6415481" y="214833"/>
                </a:lnTo>
                <a:lnTo>
                  <a:pt x="6435026" y="167767"/>
                </a:lnTo>
                <a:lnTo>
                  <a:pt x="6453416" y="120904"/>
                </a:lnTo>
                <a:lnTo>
                  <a:pt x="6470637" y="74269"/>
                </a:lnTo>
                <a:lnTo>
                  <a:pt x="6486703" y="27851"/>
                </a:lnTo>
                <a:lnTo>
                  <a:pt x="6495694" y="0"/>
                </a:lnTo>
                <a:close/>
              </a:path>
            </a:pathLst>
          </a:custGeom>
          <a:solidFill>
            <a:srgbClr val="00303D"/>
          </a:solidFill>
        </p:spPr>
        <p:txBody>
          <a:bodyPr wrap="square" lIns="0" tIns="0" rIns="0" bIns="0" rtlCol="0"/>
          <a:lstStyle/>
          <a:p>
            <a:endParaRPr/>
          </a:p>
        </p:txBody>
      </p:sp>
      <p:sp>
        <p:nvSpPr>
          <p:cNvPr id="3" name="Footer Placeholder 2">
            <a:extLst>
              <a:ext uri="{FF2B5EF4-FFF2-40B4-BE49-F238E27FC236}">
                <a16:creationId xmlns:a16="http://schemas.microsoft.com/office/drawing/2014/main" id="{560533AA-F789-3A30-AF2F-B65CB7374B4C}"/>
              </a:ext>
            </a:extLst>
          </p:cNvPr>
          <p:cNvSpPr>
            <a:spLocks noGrp="1"/>
          </p:cNvSpPr>
          <p:nvPr>
            <p:ph type="ftr" sz="quarter" idx="10"/>
          </p:nvPr>
        </p:nvSpPr>
        <p:spPr>
          <a:xfrm>
            <a:off x="1655650" y="6310310"/>
            <a:ext cx="2057400" cy="365125"/>
          </a:xfrm>
        </p:spPr>
        <p:txBody>
          <a:bodyPr/>
          <a:lstStyle/>
          <a:p>
            <a:r>
              <a:rPr lang="en-GB" dirty="0"/>
              <a:t>Cotswold District Council</a:t>
            </a:r>
          </a:p>
        </p:txBody>
      </p:sp>
      <p:sp>
        <p:nvSpPr>
          <p:cNvPr id="4" name="Slide Number Placeholder 3">
            <a:extLst>
              <a:ext uri="{FF2B5EF4-FFF2-40B4-BE49-F238E27FC236}">
                <a16:creationId xmlns:a16="http://schemas.microsoft.com/office/drawing/2014/main" id="{99EF46E5-1368-E093-2C2A-78E77E858C72}"/>
              </a:ext>
            </a:extLst>
          </p:cNvPr>
          <p:cNvSpPr>
            <a:spLocks noGrp="1"/>
          </p:cNvSpPr>
          <p:nvPr>
            <p:ph type="sldNum" sz="quarter" idx="11"/>
          </p:nvPr>
        </p:nvSpPr>
        <p:spPr>
          <a:xfrm>
            <a:off x="308281" y="6310310"/>
            <a:ext cx="1339392" cy="365125"/>
          </a:xfrm>
        </p:spPr>
        <p:txBody>
          <a:bodyPr/>
          <a:lstStyle/>
          <a:p>
            <a:fld id="{AB0ADE67-FE87-48B1-90CF-8CA0C1BF5598}" type="slidenum">
              <a:rPr lang="en-GB" smtClean="0"/>
              <a:pPr/>
              <a:t>‹#›</a:t>
            </a:fld>
            <a:endParaRPr lang="en-GB" dirty="0"/>
          </a:p>
        </p:txBody>
      </p:sp>
      <p:sp>
        <p:nvSpPr>
          <p:cNvPr id="8" name="Text Placeholder 7">
            <a:extLst>
              <a:ext uri="{FF2B5EF4-FFF2-40B4-BE49-F238E27FC236}">
                <a16:creationId xmlns:a16="http://schemas.microsoft.com/office/drawing/2014/main" id="{EF0EA492-F1B2-8C74-A960-A4C682C5FAE7}"/>
              </a:ext>
            </a:extLst>
          </p:cNvPr>
          <p:cNvSpPr>
            <a:spLocks noGrp="1"/>
          </p:cNvSpPr>
          <p:nvPr>
            <p:ph type="body" sz="quarter" idx="12"/>
          </p:nvPr>
        </p:nvSpPr>
        <p:spPr>
          <a:xfrm>
            <a:off x="6096000" y="2354263"/>
            <a:ext cx="5257800" cy="33274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Picture 8" descr="A green text on a black background&#10;&#10;Description automatically generated">
            <a:extLst>
              <a:ext uri="{FF2B5EF4-FFF2-40B4-BE49-F238E27FC236}">
                <a16:creationId xmlns:a16="http://schemas.microsoft.com/office/drawing/2014/main" id="{D596A946-56D7-C109-D2A1-CDEECFE7A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1933" y="5537796"/>
            <a:ext cx="2810279" cy="912804"/>
          </a:xfrm>
          <a:prstGeom prst="rect">
            <a:avLst/>
          </a:prstGeom>
        </p:spPr>
      </p:pic>
    </p:spTree>
    <p:extLst>
      <p:ext uri="{BB962C8B-B14F-4D97-AF65-F5344CB8AC3E}">
        <p14:creationId xmlns:p14="http://schemas.microsoft.com/office/powerpoint/2010/main" val="78799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F90677-DC67-ED38-28A0-3F5332FD0891}"/>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6" name="Slide Number Placeholder 5">
            <a:extLst>
              <a:ext uri="{FF2B5EF4-FFF2-40B4-BE49-F238E27FC236}">
                <a16:creationId xmlns:a16="http://schemas.microsoft.com/office/drawing/2014/main" id="{A70B4376-4C3F-D18D-D33D-A4CA1B26EA0E}"/>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a:p>
        </p:txBody>
      </p:sp>
      <p:sp>
        <p:nvSpPr>
          <p:cNvPr id="8" name="Text Placeholder 7">
            <a:extLst>
              <a:ext uri="{FF2B5EF4-FFF2-40B4-BE49-F238E27FC236}">
                <a16:creationId xmlns:a16="http://schemas.microsoft.com/office/drawing/2014/main" id="{0F68F611-A7A4-BDE7-A847-D5D7A102E25A}"/>
              </a:ext>
            </a:extLst>
          </p:cNvPr>
          <p:cNvSpPr>
            <a:spLocks noGrp="1"/>
          </p:cNvSpPr>
          <p:nvPr>
            <p:ph type="body" sz="quarter" idx="13" hasCustomPrompt="1"/>
          </p:nvPr>
        </p:nvSpPr>
        <p:spPr>
          <a:xfrm>
            <a:off x="2514600" y="2020888"/>
            <a:ext cx="7218363" cy="2840037"/>
          </a:xfrm>
        </p:spPr>
        <p:txBody>
          <a:bodyPr>
            <a:normAutofit/>
          </a:bodyPr>
          <a:lstStyle>
            <a:lvl1pPr marL="0" indent="0" algn="ctr">
              <a:buNone/>
              <a:defRPr sz="6000"/>
            </a:lvl1pPr>
          </a:lstStyle>
          <a:p>
            <a:pPr lvl="0"/>
            <a:r>
              <a:rPr lang="en-GB" dirty="0"/>
              <a:t>Thank you</a:t>
            </a:r>
          </a:p>
        </p:txBody>
      </p:sp>
    </p:spTree>
    <p:extLst>
      <p:ext uri="{BB962C8B-B14F-4D97-AF65-F5344CB8AC3E}">
        <p14:creationId xmlns:p14="http://schemas.microsoft.com/office/powerpoint/2010/main" val="299150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A767-57DD-60DC-130A-0859F83C7527}"/>
              </a:ext>
            </a:extLst>
          </p:cNvPr>
          <p:cNvSpPr>
            <a:spLocks noGrp="1"/>
          </p:cNvSpPr>
          <p:nvPr>
            <p:ph type="title"/>
          </p:nvPr>
        </p:nvSpPr>
        <p:spPr/>
        <p:txBody>
          <a:bodyPr/>
          <a:lstStyle>
            <a:lvl1pPr>
              <a:defRPr>
                <a:solidFill>
                  <a:schemeClr val="bg2"/>
                </a:solidFill>
              </a:defRPr>
            </a:lvl1pPr>
          </a:lstStyle>
          <a:p>
            <a:r>
              <a:rPr lang="en-GB"/>
              <a:t>Click to edit Master title style</a:t>
            </a:r>
            <a:endParaRPr lang="en-GB" dirty="0"/>
          </a:p>
        </p:txBody>
      </p:sp>
      <p:sp>
        <p:nvSpPr>
          <p:cNvPr id="3" name="Footer Placeholder 2">
            <a:extLst>
              <a:ext uri="{FF2B5EF4-FFF2-40B4-BE49-F238E27FC236}">
                <a16:creationId xmlns:a16="http://schemas.microsoft.com/office/drawing/2014/main" id="{31AD6493-EA0B-BE15-E474-FCD326BE6CE8}"/>
              </a:ext>
            </a:extLst>
          </p:cNvPr>
          <p:cNvSpPr>
            <a:spLocks noGrp="1"/>
          </p:cNvSpPr>
          <p:nvPr>
            <p:ph type="ftr" sz="quarter" idx="10"/>
          </p:nvPr>
        </p:nvSpPr>
        <p:spPr/>
        <p:txBody>
          <a:bodyPr/>
          <a:lstStyle>
            <a:lvl1pPr>
              <a:defRPr>
                <a:solidFill>
                  <a:schemeClr val="tx2"/>
                </a:solidFill>
              </a:defRPr>
            </a:lvl1pPr>
          </a:lstStyle>
          <a:p>
            <a:r>
              <a:rPr lang="en-GB" dirty="0"/>
              <a:t>Cotswold District Council</a:t>
            </a:r>
          </a:p>
        </p:txBody>
      </p:sp>
      <p:sp>
        <p:nvSpPr>
          <p:cNvPr id="4" name="Slide Number Placeholder 3">
            <a:extLst>
              <a:ext uri="{FF2B5EF4-FFF2-40B4-BE49-F238E27FC236}">
                <a16:creationId xmlns:a16="http://schemas.microsoft.com/office/drawing/2014/main" id="{7DFE2AE1-398B-6B0F-93D3-9040A1231811}"/>
              </a:ext>
            </a:extLst>
          </p:cNvPr>
          <p:cNvSpPr>
            <a:spLocks noGrp="1"/>
          </p:cNvSpPr>
          <p:nvPr>
            <p:ph type="sldNum" sz="quarter" idx="11"/>
          </p:nvPr>
        </p:nvSpPr>
        <p:spPr/>
        <p:txBody>
          <a:bodyPr/>
          <a:lstStyle/>
          <a:p>
            <a:fld id="{873B09F1-06AB-4201-A5D0-D47C60AEE2CD}" type="slidenum">
              <a:rPr lang="en-GB" smtClean="0"/>
              <a:pPr/>
              <a:t>‹#›</a:t>
            </a:fld>
            <a:endParaRPr lang="en-GB" dirty="0"/>
          </a:p>
        </p:txBody>
      </p:sp>
      <p:pic>
        <p:nvPicPr>
          <p:cNvPr id="6" name="Picture 5" descr="A green text on a black background&#10;&#10;Description automatically generated">
            <a:extLst>
              <a:ext uri="{FF2B5EF4-FFF2-40B4-BE49-F238E27FC236}">
                <a16:creationId xmlns:a16="http://schemas.microsoft.com/office/drawing/2014/main" id="{18D64DA5-F059-2F55-10D0-8EF7E63A8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4919" y="5808672"/>
            <a:ext cx="2810279" cy="912804"/>
          </a:xfrm>
          <a:prstGeom prst="rect">
            <a:avLst/>
          </a:prstGeom>
        </p:spPr>
      </p:pic>
      <p:sp>
        <p:nvSpPr>
          <p:cNvPr id="8" name="Text Placeholder 7">
            <a:extLst>
              <a:ext uri="{FF2B5EF4-FFF2-40B4-BE49-F238E27FC236}">
                <a16:creationId xmlns:a16="http://schemas.microsoft.com/office/drawing/2014/main" id="{0915EABF-A5C2-601E-5AFF-6B75C1F6F5D0}"/>
              </a:ext>
            </a:extLst>
          </p:cNvPr>
          <p:cNvSpPr>
            <a:spLocks noGrp="1"/>
          </p:cNvSpPr>
          <p:nvPr>
            <p:ph type="body" sz="quarter" idx="12"/>
          </p:nvPr>
        </p:nvSpPr>
        <p:spPr>
          <a:xfrm>
            <a:off x="904875" y="1992313"/>
            <a:ext cx="5191125" cy="427196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EEAB3A48-FD6F-07BD-421D-7B7575CFB6D2}"/>
              </a:ext>
            </a:extLst>
          </p:cNvPr>
          <p:cNvSpPr>
            <a:spLocks noGrp="1"/>
          </p:cNvSpPr>
          <p:nvPr>
            <p:ph type="body" sz="quarter" idx="13"/>
          </p:nvPr>
        </p:nvSpPr>
        <p:spPr>
          <a:xfrm>
            <a:off x="6816725" y="1992313"/>
            <a:ext cx="4373563" cy="36020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3776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C653C-478F-2825-8835-8A407E1603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68B49DD7-AAD8-FE68-9B87-ACD33F49974E}"/>
              </a:ext>
            </a:extLst>
          </p:cNvPr>
          <p:cNvSpPr>
            <a:spLocks noGrp="1"/>
          </p:cNvSpPr>
          <p:nvPr>
            <p:ph type="ftr" sz="quarter" idx="11"/>
          </p:nvPr>
        </p:nvSpPr>
        <p:spPr>
          <a:xfrm>
            <a:off x="2307996" y="6356351"/>
            <a:ext cx="2057400" cy="365125"/>
          </a:xfrm>
          <a:prstGeom prst="rect">
            <a:avLst/>
          </a:prstGeom>
        </p:spPr>
        <p:txBody>
          <a:bodyPr/>
          <a:lstStyle/>
          <a:p>
            <a:r>
              <a:rPr lang="en-GB" dirty="0"/>
              <a:t>Cotswold District Council</a:t>
            </a:r>
          </a:p>
        </p:txBody>
      </p:sp>
      <p:sp>
        <p:nvSpPr>
          <p:cNvPr id="6" name="Slide Number Placeholder 5">
            <a:extLst>
              <a:ext uri="{FF2B5EF4-FFF2-40B4-BE49-F238E27FC236}">
                <a16:creationId xmlns:a16="http://schemas.microsoft.com/office/drawing/2014/main" id="{39873819-104A-9992-5300-57E05CAB8630}"/>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dirty="0"/>
          </a:p>
        </p:txBody>
      </p:sp>
      <p:sp>
        <p:nvSpPr>
          <p:cNvPr id="7" name="Title 6">
            <a:extLst>
              <a:ext uri="{FF2B5EF4-FFF2-40B4-BE49-F238E27FC236}">
                <a16:creationId xmlns:a16="http://schemas.microsoft.com/office/drawing/2014/main" id="{45FBD0F2-90FC-140D-84AB-A25F811CB7FC}"/>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5854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and image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73FF-CD72-41D7-28E0-39E6DBC3E37E}"/>
              </a:ext>
            </a:extLst>
          </p:cNvPr>
          <p:cNvSpPr>
            <a:spLocks noGrp="1"/>
          </p:cNvSpPr>
          <p:nvPr>
            <p:ph type="title"/>
          </p:nvPr>
        </p:nvSpPr>
        <p:spPr>
          <a:xfrm>
            <a:off x="730118" y="231242"/>
            <a:ext cx="6003262" cy="2037293"/>
          </a:xfrm>
        </p:spPr>
        <p:txBody>
          <a:bodyPr anchor="b"/>
          <a:lstStyle>
            <a:lvl1pPr>
              <a:defRPr sz="6000">
                <a:solidFill>
                  <a:schemeClr val="tx2"/>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C25295E-43FB-29C3-9728-73DF0A1817D9}"/>
              </a:ext>
            </a:extLst>
          </p:cNvPr>
          <p:cNvSpPr>
            <a:spLocks noGrp="1"/>
          </p:cNvSpPr>
          <p:nvPr>
            <p:ph type="body" idx="1" hasCustomPrompt="1"/>
          </p:nvPr>
        </p:nvSpPr>
        <p:spPr>
          <a:xfrm>
            <a:off x="735399" y="2268535"/>
            <a:ext cx="3898645" cy="3808119"/>
          </a:xfrm>
        </p:spPr>
        <p:txBody>
          <a:bodyPr>
            <a:normAutofit/>
          </a:bodyPr>
          <a:lstStyle>
            <a:lvl1pPr marL="0" indent="0">
              <a:buNone/>
              <a:defRPr sz="18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GB" dirty="0"/>
              <a:t>To change pictures click on image to show frame then right click and choose ‘change picture’.</a:t>
            </a:r>
          </a:p>
        </p:txBody>
      </p:sp>
      <p:sp>
        <p:nvSpPr>
          <p:cNvPr id="5" name="Footer Placeholder 4">
            <a:extLst>
              <a:ext uri="{FF2B5EF4-FFF2-40B4-BE49-F238E27FC236}">
                <a16:creationId xmlns:a16="http://schemas.microsoft.com/office/drawing/2014/main" id="{D2EDE47D-4901-0EC5-27AD-D5795EA6C49B}"/>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endParaRPr lang="en-GB" dirty="0"/>
          </a:p>
        </p:txBody>
      </p:sp>
      <p:sp>
        <p:nvSpPr>
          <p:cNvPr id="6" name="Slide Number Placeholder 5">
            <a:extLst>
              <a:ext uri="{FF2B5EF4-FFF2-40B4-BE49-F238E27FC236}">
                <a16:creationId xmlns:a16="http://schemas.microsoft.com/office/drawing/2014/main" id="{D7460295-88D1-6517-A3CE-D06E7985B0CA}"/>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a:p>
        </p:txBody>
      </p:sp>
      <p:pic>
        <p:nvPicPr>
          <p:cNvPr id="8" name="object 8">
            <a:extLst>
              <a:ext uri="{FF2B5EF4-FFF2-40B4-BE49-F238E27FC236}">
                <a16:creationId xmlns:a16="http://schemas.microsoft.com/office/drawing/2014/main" id="{DD59F3CA-9F68-1727-ADAF-6E5EED716452}"/>
              </a:ext>
            </a:extLst>
          </p:cNvPr>
          <p:cNvPicPr/>
          <p:nvPr/>
        </p:nvPicPr>
        <p:blipFill>
          <a:blip r:embed="rId2" cstate="print"/>
          <a:stretch>
            <a:fillRect/>
          </a:stretch>
        </p:blipFill>
        <p:spPr>
          <a:xfrm>
            <a:off x="8677388" y="4431229"/>
            <a:ext cx="3514395" cy="2420873"/>
          </a:xfrm>
          <a:prstGeom prst="rect">
            <a:avLst/>
          </a:prstGeom>
        </p:spPr>
      </p:pic>
      <p:pic>
        <p:nvPicPr>
          <p:cNvPr id="9" name="object 9">
            <a:extLst>
              <a:ext uri="{FF2B5EF4-FFF2-40B4-BE49-F238E27FC236}">
                <a16:creationId xmlns:a16="http://schemas.microsoft.com/office/drawing/2014/main" id="{F9B01B2B-DA78-45F0-EE60-51560A8C7C31}"/>
              </a:ext>
            </a:extLst>
          </p:cNvPr>
          <p:cNvPicPr/>
          <p:nvPr/>
        </p:nvPicPr>
        <p:blipFill>
          <a:blip r:embed="rId3" cstate="print"/>
          <a:stretch>
            <a:fillRect/>
          </a:stretch>
        </p:blipFill>
        <p:spPr>
          <a:xfrm>
            <a:off x="4959707" y="2742091"/>
            <a:ext cx="5437049" cy="2055674"/>
          </a:xfrm>
          <a:prstGeom prst="rect">
            <a:avLst/>
          </a:prstGeom>
        </p:spPr>
      </p:pic>
      <p:sp>
        <p:nvSpPr>
          <p:cNvPr id="10" name="object 10">
            <a:extLst>
              <a:ext uri="{FF2B5EF4-FFF2-40B4-BE49-F238E27FC236}">
                <a16:creationId xmlns:a16="http://schemas.microsoft.com/office/drawing/2014/main" id="{EBABDE60-7EF7-2550-C0F9-8619CDCEB962}"/>
              </a:ext>
            </a:extLst>
          </p:cNvPr>
          <p:cNvSpPr/>
          <p:nvPr/>
        </p:nvSpPr>
        <p:spPr>
          <a:xfrm>
            <a:off x="10363346" y="2017620"/>
            <a:ext cx="1828654" cy="2328858"/>
          </a:xfrm>
          <a:custGeom>
            <a:avLst/>
            <a:gdLst/>
            <a:ahLst/>
            <a:cxnLst/>
            <a:rect l="l" t="t" r="r" b="b"/>
            <a:pathLst>
              <a:path w="2711450" h="3453129">
                <a:moveTo>
                  <a:pt x="2711129" y="0"/>
                </a:moveTo>
                <a:lnTo>
                  <a:pt x="2648946" y="33637"/>
                </a:lnTo>
                <a:lnTo>
                  <a:pt x="2605630" y="58357"/>
                </a:lnTo>
                <a:lnTo>
                  <a:pt x="2562664" y="83762"/>
                </a:lnTo>
                <a:lnTo>
                  <a:pt x="2520030" y="109764"/>
                </a:lnTo>
                <a:lnTo>
                  <a:pt x="2477708" y="136274"/>
                </a:lnTo>
                <a:lnTo>
                  <a:pt x="2435677" y="163206"/>
                </a:lnTo>
                <a:lnTo>
                  <a:pt x="2393918" y="190472"/>
                </a:lnTo>
                <a:lnTo>
                  <a:pt x="2352411" y="217984"/>
                </a:lnTo>
                <a:lnTo>
                  <a:pt x="2311135" y="245655"/>
                </a:lnTo>
                <a:lnTo>
                  <a:pt x="2229200" y="301124"/>
                </a:lnTo>
                <a:lnTo>
                  <a:pt x="2176648" y="339321"/>
                </a:lnTo>
                <a:lnTo>
                  <a:pt x="2114611" y="386514"/>
                </a:lnTo>
                <a:lnTo>
                  <a:pt x="2080397" y="413099"/>
                </a:lnTo>
                <a:lnTo>
                  <a:pt x="2006301" y="471481"/>
                </a:lnTo>
                <a:lnTo>
                  <a:pt x="1607913" y="789724"/>
                </a:lnTo>
                <a:lnTo>
                  <a:pt x="1511830" y="865456"/>
                </a:lnTo>
                <a:lnTo>
                  <a:pt x="1415502" y="940347"/>
                </a:lnTo>
                <a:lnTo>
                  <a:pt x="1367608" y="977093"/>
                </a:lnTo>
                <a:lnTo>
                  <a:pt x="1320086" y="1013167"/>
                </a:lnTo>
                <a:lnTo>
                  <a:pt x="1273081" y="1048415"/>
                </a:lnTo>
                <a:lnTo>
                  <a:pt x="1226736" y="1082685"/>
                </a:lnTo>
                <a:lnTo>
                  <a:pt x="1181196" y="1115821"/>
                </a:lnTo>
                <a:lnTo>
                  <a:pt x="1136606" y="1147672"/>
                </a:lnTo>
                <a:lnTo>
                  <a:pt x="1093110" y="1178082"/>
                </a:lnTo>
                <a:lnTo>
                  <a:pt x="1050852" y="1206898"/>
                </a:lnTo>
                <a:lnTo>
                  <a:pt x="1009977" y="1233966"/>
                </a:lnTo>
                <a:lnTo>
                  <a:pt x="970629" y="1259133"/>
                </a:lnTo>
                <a:lnTo>
                  <a:pt x="932953" y="1282245"/>
                </a:lnTo>
                <a:lnTo>
                  <a:pt x="897092" y="1303149"/>
                </a:lnTo>
                <a:lnTo>
                  <a:pt x="863192" y="1321689"/>
                </a:lnTo>
                <a:lnTo>
                  <a:pt x="801849" y="1351068"/>
                </a:lnTo>
                <a:lnTo>
                  <a:pt x="703665" y="1387722"/>
                </a:lnTo>
                <a:lnTo>
                  <a:pt x="636927" y="1414815"/>
                </a:lnTo>
                <a:lnTo>
                  <a:pt x="574356" y="1442828"/>
                </a:lnTo>
                <a:lnTo>
                  <a:pt x="515829" y="1471711"/>
                </a:lnTo>
                <a:lnTo>
                  <a:pt x="461221" y="1501413"/>
                </a:lnTo>
                <a:lnTo>
                  <a:pt x="410408" y="1531884"/>
                </a:lnTo>
                <a:lnTo>
                  <a:pt x="363266" y="1563074"/>
                </a:lnTo>
                <a:lnTo>
                  <a:pt x="319671" y="1594932"/>
                </a:lnTo>
                <a:lnTo>
                  <a:pt x="279499" y="1627409"/>
                </a:lnTo>
                <a:lnTo>
                  <a:pt x="242626" y="1660453"/>
                </a:lnTo>
                <a:lnTo>
                  <a:pt x="208927" y="1694015"/>
                </a:lnTo>
                <a:lnTo>
                  <a:pt x="178279" y="1728044"/>
                </a:lnTo>
                <a:lnTo>
                  <a:pt x="150557" y="1762490"/>
                </a:lnTo>
                <a:lnTo>
                  <a:pt x="125637" y="1797303"/>
                </a:lnTo>
                <a:lnTo>
                  <a:pt x="103396" y="1832432"/>
                </a:lnTo>
                <a:lnTo>
                  <a:pt x="83708" y="1867828"/>
                </a:lnTo>
                <a:lnTo>
                  <a:pt x="66451" y="1903439"/>
                </a:lnTo>
                <a:lnTo>
                  <a:pt x="51499" y="1939216"/>
                </a:lnTo>
                <a:lnTo>
                  <a:pt x="28016" y="2011064"/>
                </a:lnTo>
                <a:lnTo>
                  <a:pt x="12268" y="2082971"/>
                </a:lnTo>
                <a:lnTo>
                  <a:pt x="3260" y="2154534"/>
                </a:lnTo>
                <a:lnTo>
                  <a:pt x="0" y="2225350"/>
                </a:lnTo>
                <a:lnTo>
                  <a:pt x="215" y="2260353"/>
                </a:lnTo>
                <a:lnTo>
                  <a:pt x="3715" y="2329295"/>
                </a:lnTo>
                <a:lnTo>
                  <a:pt x="10481" y="2396485"/>
                </a:lnTo>
                <a:lnTo>
                  <a:pt x="19519" y="2461520"/>
                </a:lnTo>
                <a:lnTo>
                  <a:pt x="29837" y="2523998"/>
                </a:lnTo>
                <a:lnTo>
                  <a:pt x="50342" y="2639672"/>
                </a:lnTo>
                <a:lnTo>
                  <a:pt x="54716" y="2666364"/>
                </a:lnTo>
                <a:lnTo>
                  <a:pt x="65337" y="2730713"/>
                </a:lnTo>
                <a:lnTo>
                  <a:pt x="74110" y="2768038"/>
                </a:lnTo>
                <a:lnTo>
                  <a:pt x="97405" y="2838806"/>
                </a:lnTo>
                <a:lnTo>
                  <a:pt x="128058" y="2904551"/>
                </a:lnTo>
                <a:lnTo>
                  <a:pt x="165705" y="2965456"/>
                </a:lnTo>
                <a:lnTo>
                  <a:pt x="209978" y="3021706"/>
                </a:lnTo>
                <a:lnTo>
                  <a:pt x="260512" y="3073484"/>
                </a:lnTo>
                <a:lnTo>
                  <a:pt x="316939" y="3120973"/>
                </a:lnTo>
                <a:lnTo>
                  <a:pt x="378894" y="3164356"/>
                </a:lnTo>
                <a:lnTo>
                  <a:pt x="411830" y="3184566"/>
                </a:lnTo>
                <a:lnTo>
                  <a:pt x="446010" y="3203819"/>
                </a:lnTo>
                <a:lnTo>
                  <a:pt x="481389" y="3222137"/>
                </a:lnTo>
                <a:lnTo>
                  <a:pt x="517921" y="3239543"/>
                </a:lnTo>
                <a:lnTo>
                  <a:pt x="555560" y="3256060"/>
                </a:lnTo>
                <a:lnTo>
                  <a:pt x="594260" y="3271712"/>
                </a:lnTo>
                <a:lnTo>
                  <a:pt x="633976" y="3286522"/>
                </a:lnTo>
                <a:lnTo>
                  <a:pt x="674661" y="3300511"/>
                </a:lnTo>
                <a:lnTo>
                  <a:pt x="716270" y="3313704"/>
                </a:lnTo>
                <a:lnTo>
                  <a:pt x="758758" y="3326122"/>
                </a:lnTo>
                <a:lnTo>
                  <a:pt x="802077" y="3337790"/>
                </a:lnTo>
                <a:lnTo>
                  <a:pt x="846183" y="3348730"/>
                </a:lnTo>
                <a:lnTo>
                  <a:pt x="891030" y="3358964"/>
                </a:lnTo>
                <a:lnTo>
                  <a:pt x="936572" y="3368517"/>
                </a:lnTo>
                <a:lnTo>
                  <a:pt x="982763" y="3377410"/>
                </a:lnTo>
                <a:lnTo>
                  <a:pt x="1029557" y="3385667"/>
                </a:lnTo>
                <a:lnTo>
                  <a:pt x="1076909" y="3393310"/>
                </a:lnTo>
                <a:lnTo>
                  <a:pt x="1124772" y="3400364"/>
                </a:lnTo>
                <a:lnTo>
                  <a:pt x="1173101" y="3406849"/>
                </a:lnTo>
                <a:lnTo>
                  <a:pt x="1221850" y="3412791"/>
                </a:lnTo>
                <a:lnTo>
                  <a:pt x="1270974" y="3418210"/>
                </a:lnTo>
                <a:lnTo>
                  <a:pt x="1320426" y="3423132"/>
                </a:lnTo>
                <a:lnTo>
                  <a:pt x="1370161" y="3427577"/>
                </a:lnTo>
                <a:lnTo>
                  <a:pt x="1420133" y="3431570"/>
                </a:lnTo>
                <a:lnTo>
                  <a:pt x="1470296" y="3435133"/>
                </a:lnTo>
                <a:lnTo>
                  <a:pt x="1520604" y="3438289"/>
                </a:lnTo>
                <a:lnTo>
                  <a:pt x="1571012" y="3441061"/>
                </a:lnTo>
                <a:lnTo>
                  <a:pt x="1621473" y="3443472"/>
                </a:lnTo>
                <a:lnTo>
                  <a:pt x="1671943" y="3445546"/>
                </a:lnTo>
                <a:lnTo>
                  <a:pt x="1722374" y="3447304"/>
                </a:lnTo>
                <a:lnTo>
                  <a:pt x="1772722" y="3448770"/>
                </a:lnTo>
                <a:lnTo>
                  <a:pt x="1822941" y="3449967"/>
                </a:lnTo>
                <a:lnTo>
                  <a:pt x="1922806" y="3451645"/>
                </a:lnTo>
                <a:lnTo>
                  <a:pt x="2021604" y="3452521"/>
                </a:lnTo>
                <a:lnTo>
                  <a:pt x="2118968" y="3452780"/>
                </a:lnTo>
                <a:lnTo>
                  <a:pt x="2571457" y="3451227"/>
                </a:lnTo>
                <a:lnTo>
                  <a:pt x="2652524" y="3451633"/>
                </a:lnTo>
                <a:lnTo>
                  <a:pt x="2711129" y="3452399"/>
                </a:lnTo>
                <a:lnTo>
                  <a:pt x="2711129" y="0"/>
                </a:lnTo>
                <a:close/>
              </a:path>
            </a:pathLst>
          </a:custGeom>
          <a:solidFill>
            <a:srgbClr val="F8C041"/>
          </a:solidFill>
        </p:spPr>
        <p:txBody>
          <a:bodyPr wrap="square" lIns="0" tIns="0" rIns="0" bIns="0" rtlCol="0"/>
          <a:lstStyle/>
          <a:p>
            <a:endParaRPr/>
          </a:p>
        </p:txBody>
      </p:sp>
      <p:sp>
        <p:nvSpPr>
          <p:cNvPr id="11" name="object 11">
            <a:extLst>
              <a:ext uri="{FF2B5EF4-FFF2-40B4-BE49-F238E27FC236}">
                <a16:creationId xmlns:a16="http://schemas.microsoft.com/office/drawing/2014/main" id="{1A4AF976-D0DF-0E71-0182-400EEEF317ED}"/>
              </a:ext>
            </a:extLst>
          </p:cNvPr>
          <p:cNvSpPr/>
          <p:nvPr/>
        </p:nvSpPr>
        <p:spPr>
          <a:xfrm>
            <a:off x="4730496" y="4576467"/>
            <a:ext cx="3866297" cy="2275754"/>
          </a:xfrm>
          <a:custGeom>
            <a:avLst/>
            <a:gdLst/>
            <a:ahLst/>
            <a:cxnLst/>
            <a:rect l="l" t="t" r="r" b="b"/>
            <a:pathLst>
              <a:path w="5732780" h="3374390">
                <a:moveTo>
                  <a:pt x="1365752" y="0"/>
                </a:moveTo>
                <a:lnTo>
                  <a:pt x="1315736" y="741"/>
                </a:lnTo>
                <a:lnTo>
                  <a:pt x="1265976" y="2633"/>
                </a:lnTo>
                <a:lnTo>
                  <a:pt x="1216569" y="5886"/>
                </a:lnTo>
                <a:lnTo>
                  <a:pt x="1167614" y="10708"/>
                </a:lnTo>
                <a:lnTo>
                  <a:pt x="1119209" y="17310"/>
                </a:lnTo>
                <a:lnTo>
                  <a:pt x="1071452" y="25900"/>
                </a:lnTo>
                <a:lnTo>
                  <a:pt x="1024442" y="36688"/>
                </a:lnTo>
                <a:lnTo>
                  <a:pt x="978277" y="49884"/>
                </a:lnTo>
                <a:lnTo>
                  <a:pt x="933055" y="65696"/>
                </a:lnTo>
                <a:lnTo>
                  <a:pt x="888875" y="84334"/>
                </a:lnTo>
                <a:lnTo>
                  <a:pt x="847850" y="106975"/>
                </a:lnTo>
                <a:lnTo>
                  <a:pt x="807718" y="131969"/>
                </a:lnTo>
                <a:lnTo>
                  <a:pt x="768503" y="159197"/>
                </a:lnTo>
                <a:lnTo>
                  <a:pt x="730228" y="188543"/>
                </a:lnTo>
                <a:lnTo>
                  <a:pt x="692916" y="219890"/>
                </a:lnTo>
                <a:lnTo>
                  <a:pt x="656591" y="253120"/>
                </a:lnTo>
                <a:lnTo>
                  <a:pt x="621275" y="288116"/>
                </a:lnTo>
                <a:lnTo>
                  <a:pt x="586993" y="324760"/>
                </a:lnTo>
                <a:lnTo>
                  <a:pt x="553767" y="362936"/>
                </a:lnTo>
                <a:lnTo>
                  <a:pt x="521621" y="402526"/>
                </a:lnTo>
                <a:lnTo>
                  <a:pt x="490579" y="443412"/>
                </a:lnTo>
                <a:lnTo>
                  <a:pt x="460663" y="485478"/>
                </a:lnTo>
                <a:lnTo>
                  <a:pt x="431897" y="528606"/>
                </a:lnTo>
                <a:lnTo>
                  <a:pt x="404305" y="572679"/>
                </a:lnTo>
                <a:lnTo>
                  <a:pt x="377910" y="617580"/>
                </a:lnTo>
                <a:lnTo>
                  <a:pt x="352734" y="663191"/>
                </a:lnTo>
                <a:lnTo>
                  <a:pt x="328802" y="709395"/>
                </a:lnTo>
                <a:lnTo>
                  <a:pt x="306137" y="756074"/>
                </a:lnTo>
                <a:lnTo>
                  <a:pt x="284762" y="803113"/>
                </a:lnTo>
                <a:lnTo>
                  <a:pt x="264701" y="850392"/>
                </a:lnTo>
                <a:lnTo>
                  <a:pt x="245976" y="897795"/>
                </a:lnTo>
                <a:lnTo>
                  <a:pt x="228612" y="945205"/>
                </a:lnTo>
                <a:lnTo>
                  <a:pt x="212631" y="992504"/>
                </a:lnTo>
                <a:lnTo>
                  <a:pt x="198057" y="1039575"/>
                </a:lnTo>
                <a:lnTo>
                  <a:pt x="184914" y="1086300"/>
                </a:lnTo>
                <a:lnTo>
                  <a:pt x="174075" y="1133427"/>
                </a:lnTo>
                <a:lnTo>
                  <a:pt x="162399" y="1180825"/>
                </a:lnTo>
                <a:lnTo>
                  <a:pt x="150055" y="1228475"/>
                </a:lnTo>
                <a:lnTo>
                  <a:pt x="137213" y="1276362"/>
                </a:lnTo>
                <a:lnTo>
                  <a:pt x="84248" y="1469944"/>
                </a:lnTo>
                <a:lnTo>
                  <a:pt x="71456" y="1518764"/>
                </a:lnTo>
                <a:lnTo>
                  <a:pt x="59182" y="1567720"/>
                </a:lnTo>
                <a:lnTo>
                  <a:pt x="47596" y="1616797"/>
                </a:lnTo>
                <a:lnTo>
                  <a:pt x="36868" y="1665976"/>
                </a:lnTo>
                <a:lnTo>
                  <a:pt x="27167" y="1715241"/>
                </a:lnTo>
                <a:lnTo>
                  <a:pt x="18662" y="1764576"/>
                </a:lnTo>
                <a:lnTo>
                  <a:pt x="11524" y="1813964"/>
                </a:lnTo>
                <a:lnTo>
                  <a:pt x="5921" y="1863388"/>
                </a:lnTo>
                <a:lnTo>
                  <a:pt x="2023" y="1912832"/>
                </a:lnTo>
                <a:lnTo>
                  <a:pt x="0" y="1962278"/>
                </a:lnTo>
                <a:lnTo>
                  <a:pt x="20" y="2011711"/>
                </a:lnTo>
                <a:lnTo>
                  <a:pt x="2255" y="2061112"/>
                </a:lnTo>
                <a:lnTo>
                  <a:pt x="6872" y="2110467"/>
                </a:lnTo>
                <a:lnTo>
                  <a:pt x="13692" y="2160970"/>
                </a:lnTo>
                <a:lnTo>
                  <a:pt x="22631" y="2210097"/>
                </a:lnTo>
                <a:lnTo>
                  <a:pt x="33555" y="2257987"/>
                </a:lnTo>
                <a:lnTo>
                  <a:pt x="46331" y="2304780"/>
                </a:lnTo>
                <a:lnTo>
                  <a:pt x="60829" y="2350617"/>
                </a:lnTo>
                <a:lnTo>
                  <a:pt x="76915" y="2395636"/>
                </a:lnTo>
                <a:lnTo>
                  <a:pt x="94456" y="2439979"/>
                </a:lnTo>
                <a:lnTo>
                  <a:pt x="113321" y="2483785"/>
                </a:lnTo>
                <a:lnTo>
                  <a:pt x="133376" y="2527194"/>
                </a:lnTo>
                <a:lnTo>
                  <a:pt x="154489" y="2570345"/>
                </a:lnTo>
                <a:lnTo>
                  <a:pt x="176528" y="2613380"/>
                </a:lnTo>
                <a:lnTo>
                  <a:pt x="199361" y="2656437"/>
                </a:lnTo>
                <a:lnTo>
                  <a:pt x="222854" y="2699657"/>
                </a:lnTo>
                <a:lnTo>
                  <a:pt x="320785" y="2876963"/>
                </a:lnTo>
                <a:lnTo>
                  <a:pt x="345594" y="2923096"/>
                </a:lnTo>
                <a:lnTo>
                  <a:pt x="370270" y="2970231"/>
                </a:lnTo>
                <a:lnTo>
                  <a:pt x="418069" y="3056857"/>
                </a:lnTo>
                <a:lnTo>
                  <a:pt x="442518" y="3100401"/>
                </a:lnTo>
                <a:lnTo>
                  <a:pt x="467382" y="3143999"/>
                </a:lnTo>
                <a:lnTo>
                  <a:pt x="492695" y="3187578"/>
                </a:lnTo>
                <a:lnTo>
                  <a:pt x="518493" y="3231064"/>
                </a:lnTo>
                <a:lnTo>
                  <a:pt x="544812" y="3274381"/>
                </a:lnTo>
                <a:lnTo>
                  <a:pt x="571686" y="3317457"/>
                </a:lnTo>
                <a:lnTo>
                  <a:pt x="599152" y="3360217"/>
                </a:lnTo>
                <a:lnTo>
                  <a:pt x="608432" y="3374213"/>
                </a:lnTo>
                <a:lnTo>
                  <a:pt x="5554867" y="3374213"/>
                </a:lnTo>
                <a:lnTo>
                  <a:pt x="5586510" y="3312990"/>
                </a:lnTo>
                <a:lnTo>
                  <a:pt x="5604797" y="3272345"/>
                </a:lnTo>
                <a:lnTo>
                  <a:pt x="5621597" y="3230882"/>
                </a:lnTo>
                <a:lnTo>
                  <a:pt x="5636965" y="3188641"/>
                </a:lnTo>
                <a:lnTo>
                  <a:pt x="5650954" y="3145667"/>
                </a:lnTo>
                <a:lnTo>
                  <a:pt x="5663619" y="3102001"/>
                </a:lnTo>
                <a:lnTo>
                  <a:pt x="5675014" y="3057686"/>
                </a:lnTo>
                <a:lnTo>
                  <a:pt x="5685194" y="3012766"/>
                </a:lnTo>
                <a:lnTo>
                  <a:pt x="5694213" y="2967283"/>
                </a:lnTo>
                <a:lnTo>
                  <a:pt x="5702125" y="2921279"/>
                </a:lnTo>
                <a:lnTo>
                  <a:pt x="5708984" y="2874797"/>
                </a:lnTo>
                <a:lnTo>
                  <a:pt x="5714844" y="2827881"/>
                </a:lnTo>
                <a:lnTo>
                  <a:pt x="5719761" y="2780572"/>
                </a:lnTo>
                <a:lnTo>
                  <a:pt x="5723787" y="2732914"/>
                </a:lnTo>
                <a:lnTo>
                  <a:pt x="5726978" y="2684949"/>
                </a:lnTo>
                <a:lnTo>
                  <a:pt x="5729388" y="2636719"/>
                </a:lnTo>
                <a:lnTo>
                  <a:pt x="5731071" y="2588269"/>
                </a:lnTo>
                <a:lnTo>
                  <a:pt x="5732081" y="2539640"/>
                </a:lnTo>
                <a:lnTo>
                  <a:pt x="5732473" y="2490874"/>
                </a:lnTo>
                <a:lnTo>
                  <a:pt x="5732300" y="2442016"/>
                </a:lnTo>
                <a:lnTo>
                  <a:pt x="5731618" y="2393107"/>
                </a:lnTo>
                <a:lnTo>
                  <a:pt x="5730480" y="2344191"/>
                </a:lnTo>
                <a:lnTo>
                  <a:pt x="5728941" y="2295309"/>
                </a:lnTo>
                <a:lnTo>
                  <a:pt x="5727055" y="2246505"/>
                </a:lnTo>
                <a:lnTo>
                  <a:pt x="5724875" y="2197822"/>
                </a:lnTo>
                <a:lnTo>
                  <a:pt x="5719856" y="2100987"/>
                </a:lnTo>
                <a:lnTo>
                  <a:pt x="5703416" y="1817814"/>
                </a:lnTo>
                <a:lnTo>
                  <a:pt x="5698923" y="1727006"/>
                </a:lnTo>
                <a:lnTo>
                  <a:pt x="5697105" y="1682467"/>
                </a:lnTo>
                <a:lnTo>
                  <a:pt x="5695647" y="1638560"/>
                </a:lnTo>
                <a:lnTo>
                  <a:pt x="5692546" y="1591542"/>
                </a:lnTo>
                <a:lnTo>
                  <a:pt x="5688445" y="1544330"/>
                </a:lnTo>
                <a:lnTo>
                  <a:pt x="5683324" y="1497001"/>
                </a:lnTo>
                <a:lnTo>
                  <a:pt x="5677161" y="1449630"/>
                </a:lnTo>
                <a:lnTo>
                  <a:pt x="5669937" y="1402296"/>
                </a:lnTo>
                <a:lnTo>
                  <a:pt x="5661631" y="1355074"/>
                </a:lnTo>
                <a:lnTo>
                  <a:pt x="5652222" y="1308043"/>
                </a:lnTo>
                <a:lnTo>
                  <a:pt x="5641690" y="1261278"/>
                </a:lnTo>
                <a:lnTo>
                  <a:pt x="5630015" y="1214857"/>
                </a:lnTo>
                <a:lnTo>
                  <a:pt x="5617175" y="1168856"/>
                </a:lnTo>
                <a:lnTo>
                  <a:pt x="5603150" y="1123353"/>
                </a:lnTo>
                <a:lnTo>
                  <a:pt x="5587921" y="1078424"/>
                </a:lnTo>
                <a:lnTo>
                  <a:pt x="5571465" y="1034145"/>
                </a:lnTo>
                <a:lnTo>
                  <a:pt x="5553764" y="990595"/>
                </a:lnTo>
                <a:lnTo>
                  <a:pt x="5534795" y="947850"/>
                </a:lnTo>
                <a:lnTo>
                  <a:pt x="5514539" y="905986"/>
                </a:lnTo>
                <a:lnTo>
                  <a:pt x="5492976" y="865081"/>
                </a:lnTo>
                <a:lnTo>
                  <a:pt x="5470084" y="825211"/>
                </a:lnTo>
                <a:lnTo>
                  <a:pt x="5445843" y="786453"/>
                </a:lnTo>
                <a:lnTo>
                  <a:pt x="5420233" y="748884"/>
                </a:lnTo>
                <a:lnTo>
                  <a:pt x="5393232" y="712582"/>
                </a:lnTo>
                <a:lnTo>
                  <a:pt x="5364822" y="677622"/>
                </a:lnTo>
                <a:lnTo>
                  <a:pt x="5334980" y="644082"/>
                </a:lnTo>
                <a:lnTo>
                  <a:pt x="5303687" y="612039"/>
                </a:lnTo>
                <a:lnTo>
                  <a:pt x="5270922" y="581569"/>
                </a:lnTo>
                <a:lnTo>
                  <a:pt x="5236664" y="552749"/>
                </a:lnTo>
                <a:lnTo>
                  <a:pt x="5200894" y="525657"/>
                </a:lnTo>
                <a:lnTo>
                  <a:pt x="5163590" y="500368"/>
                </a:lnTo>
                <a:lnTo>
                  <a:pt x="5124731" y="476961"/>
                </a:lnTo>
                <a:lnTo>
                  <a:pt x="5084298" y="455511"/>
                </a:lnTo>
                <a:lnTo>
                  <a:pt x="5042270" y="436096"/>
                </a:lnTo>
                <a:lnTo>
                  <a:pt x="4998627" y="418792"/>
                </a:lnTo>
                <a:lnTo>
                  <a:pt x="4953347" y="403677"/>
                </a:lnTo>
                <a:lnTo>
                  <a:pt x="4906410" y="390827"/>
                </a:lnTo>
                <a:lnTo>
                  <a:pt x="4857797" y="380319"/>
                </a:lnTo>
                <a:lnTo>
                  <a:pt x="4807485" y="372230"/>
                </a:lnTo>
                <a:lnTo>
                  <a:pt x="4710973" y="353218"/>
                </a:lnTo>
                <a:lnTo>
                  <a:pt x="4612886" y="334847"/>
                </a:lnTo>
                <a:lnTo>
                  <a:pt x="4513464" y="317219"/>
                </a:lnTo>
                <a:lnTo>
                  <a:pt x="4463328" y="308715"/>
                </a:lnTo>
                <a:lnTo>
                  <a:pt x="4412948" y="300434"/>
                </a:lnTo>
                <a:lnTo>
                  <a:pt x="4362354" y="292390"/>
                </a:lnTo>
                <a:lnTo>
                  <a:pt x="4311577" y="284595"/>
                </a:lnTo>
                <a:lnTo>
                  <a:pt x="4260647" y="277061"/>
                </a:lnTo>
                <a:lnTo>
                  <a:pt x="4209593" y="269802"/>
                </a:lnTo>
                <a:lnTo>
                  <a:pt x="4158445" y="262829"/>
                </a:lnTo>
                <a:lnTo>
                  <a:pt x="4107234" y="256156"/>
                </a:lnTo>
                <a:lnTo>
                  <a:pt x="4055990" y="249794"/>
                </a:lnTo>
                <a:lnTo>
                  <a:pt x="4004742" y="243758"/>
                </a:lnTo>
                <a:lnTo>
                  <a:pt x="3953521" y="238059"/>
                </a:lnTo>
                <a:lnTo>
                  <a:pt x="3902356" y="232710"/>
                </a:lnTo>
                <a:lnTo>
                  <a:pt x="3851278" y="227724"/>
                </a:lnTo>
                <a:lnTo>
                  <a:pt x="3800317" y="223113"/>
                </a:lnTo>
                <a:lnTo>
                  <a:pt x="3749502" y="218890"/>
                </a:lnTo>
                <a:lnTo>
                  <a:pt x="3698864" y="215068"/>
                </a:lnTo>
                <a:lnTo>
                  <a:pt x="3650729" y="212492"/>
                </a:lnTo>
                <a:lnTo>
                  <a:pt x="3602421" y="209423"/>
                </a:lnTo>
                <a:lnTo>
                  <a:pt x="3553946" y="205890"/>
                </a:lnTo>
                <a:lnTo>
                  <a:pt x="3505313" y="201921"/>
                </a:lnTo>
                <a:lnTo>
                  <a:pt x="3456528" y="197544"/>
                </a:lnTo>
                <a:lnTo>
                  <a:pt x="3407600" y="192789"/>
                </a:lnTo>
                <a:lnTo>
                  <a:pt x="3358535" y="187683"/>
                </a:lnTo>
                <a:lnTo>
                  <a:pt x="3309342" y="182254"/>
                </a:lnTo>
                <a:lnTo>
                  <a:pt x="3210601" y="170545"/>
                </a:lnTo>
                <a:lnTo>
                  <a:pt x="3111435" y="157887"/>
                </a:lnTo>
                <a:lnTo>
                  <a:pt x="3011905" y="144509"/>
                </a:lnTo>
                <a:lnTo>
                  <a:pt x="2661559" y="95299"/>
                </a:lnTo>
                <a:lnTo>
                  <a:pt x="2510914" y="74778"/>
                </a:lnTo>
                <a:lnTo>
                  <a:pt x="2410469" y="61855"/>
                </a:lnTo>
                <a:lnTo>
                  <a:pt x="2310082" y="49804"/>
                </a:lnTo>
                <a:lnTo>
                  <a:pt x="2259929" y="44176"/>
                </a:lnTo>
                <a:lnTo>
                  <a:pt x="2209814" y="38852"/>
                </a:lnTo>
                <a:lnTo>
                  <a:pt x="2159743" y="33859"/>
                </a:lnTo>
                <a:lnTo>
                  <a:pt x="2109725" y="29227"/>
                </a:lnTo>
                <a:lnTo>
                  <a:pt x="2059767" y="24982"/>
                </a:lnTo>
                <a:lnTo>
                  <a:pt x="2009876" y="21155"/>
                </a:lnTo>
                <a:lnTo>
                  <a:pt x="1960059" y="17774"/>
                </a:lnTo>
                <a:lnTo>
                  <a:pt x="1910326" y="14866"/>
                </a:lnTo>
                <a:lnTo>
                  <a:pt x="1860682" y="12460"/>
                </a:lnTo>
                <a:lnTo>
                  <a:pt x="1811136" y="10585"/>
                </a:lnTo>
                <a:lnTo>
                  <a:pt x="1763251" y="10387"/>
                </a:lnTo>
                <a:lnTo>
                  <a:pt x="1714737" y="9456"/>
                </a:lnTo>
                <a:lnTo>
                  <a:pt x="1665690" y="8002"/>
                </a:lnTo>
                <a:lnTo>
                  <a:pt x="1516344" y="2589"/>
                </a:lnTo>
                <a:lnTo>
                  <a:pt x="1466154" y="1133"/>
                </a:lnTo>
                <a:lnTo>
                  <a:pt x="1415923" y="200"/>
                </a:lnTo>
                <a:lnTo>
                  <a:pt x="1365752" y="0"/>
                </a:lnTo>
                <a:close/>
              </a:path>
            </a:pathLst>
          </a:custGeom>
          <a:solidFill>
            <a:srgbClr val="69A83D"/>
          </a:solidFill>
        </p:spPr>
        <p:txBody>
          <a:bodyPr wrap="square" lIns="0" tIns="0" rIns="0" bIns="0" rtlCol="0"/>
          <a:lstStyle/>
          <a:p>
            <a:endParaRPr/>
          </a:p>
        </p:txBody>
      </p:sp>
      <p:sp>
        <p:nvSpPr>
          <p:cNvPr id="12" name="object 12">
            <a:extLst>
              <a:ext uri="{FF2B5EF4-FFF2-40B4-BE49-F238E27FC236}">
                <a16:creationId xmlns:a16="http://schemas.microsoft.com/office/drawing/2014/main" id="{471763DE-6705-4106-823B-0F599C0C6B13}"/>
              </a:ext>
            </a:extLst>
          </p:cNvPr>
          <p:cNvSpPr/>
          <p:nvPr/>
        </p:nvSpPr>
        <p:spPr>
          <a:xfrm>
            <a:off x="6386780" y="1431679"/>
            <a:ext cx="2625639" cy="1498469"/>
          </a:xfrm>
          <a:custGeom>
            <a:avLst/>
            <a:gdLst/>
            <a:ahLst/>
            <a:cxnLst/>
            <a:rect l="l" t="t" r="r" b="b"/>
            <a:pathLst>
              <a:path w="3893184" h="2221865">
                <a:moveTo>
                  <a:pt x="874244" y="0"/>
                </a:moveTo>
                <a:lnTo>
                  <a:pt x="800126" y="3844"/>
                </a:lnTo>
                <a:lnTo>
                  <a:pt x="727265" y="15365"/>
                </a:lnTo>
                <a:lnTo>
                  <a:pt x="655864" y="35530"/>
                </a:lnTo>
                <a:lnTo>
                  <a:pt x="586125" y="65309"/>
                </a:lnTo>
                <a:lnTo>
                  <a:pt x="551943" y="84106"/>
                </a:lnTo>
                <a:lnTo>
                  <a:pt x="518253" y="105669"/>
                </a:lnTo>
                <a:lnTo>
                  <a:pt x="485080" y="130121"/>
                </a:lnTo>
                <a:lnTo>
                  <a:pt x="452449" y="157581"/>
                </a:lnTo>
                <a:lnTo>
                  <a:pt x="420387" y="188171"/>
                </a:lnTo>
                <a:lnTo>
                  <a:pt x="388918" y="222012"/>
                </a:lnTo>
                <a:lnTo>
                  <a:pt x="358068" y="259225"/>
                </a:lnTo>
                <a:lnTo>
                  <a:pt x="327863" y="299932"/>
                </a:lnTo>
                <a:lnTo>
                  <a:pt x="298326" y="344252"/>
                </a:lnTo>
                <a:lnTo>
                  <a:pt x="269485" y="392308"/>
                </a:lnTo>
                <a:lnTo>
                  <a:pt x="241364" y="444221"/>
                </a:lnTo>
                <a:lnTo>
                  <a:pt x="213989" y="500111"/>
                </a:lnTo>
                <a:lnTo>
                  <a:pt x="187385" y="560099"/>
                </a:lnTo>
                <a:lnTo>
                  <a:pt x="170007" y="601719"/>
                </a:lnTo>
                <a:lnTo>
                  <a:pt x="152696" y="644271"/>
                </a:lnTo>
                <a:lnTo>
                  <a:pt x="135601" y="687641"/>
                </a:lnTo>
                <a:lnTo>
                  <a:pt x="118868" y="731715"/>
                </a:lnTo>
                <a:lnTo>
                  <a:pt x="102645" y="776379"/>
                </a:lnTo>
                <a:lnTo>
                  <a:pt x="87080" y="821518"/>
                </a:lnTo>
                <a:lnTo>
                  <a:pt x="72319" y="867020"/>
                </a:lnTo>
                <a:lnTo>
                  <a:pt x="58511" y="912771"/>
                </a:lnTo>
                <a:lnTo>
                  <a:pt x="45801" y="958655"/>
                </a:lnTo>
                <a:lnTo>
                  <a:pt x="34339" y="1004561"/>
                </a:lnTo>
                <a:lnTo>
                  <a:pt x="24270" y="1050372"/>
                </a:lnTo>
                <a:lnTo>
                  <a:pt x="15744" y="1095977"/>
                </a:lnTo>
                <a:lnTo>
                  <a:pt x="8906" y="1141260"/>
                </a:lnTo>
                <a:lnTo>
                  <a:pt x="3904" y="1186109"/>
                </a:lnTo>
                <a:lnTo>
                  <a:pt x="886" y="1230408"/>
                </a:lnTo>
                <a:lnTo>
                  <a:pt x="0" y="1274044"/>
                </a:lnTo>
                <a:lnTo>
                  <a:pt x="1391" y="1316904"/>
                </a:lnTo>
                <a:lnTo>
                  <a:pt x="5208" y="1358873"/>
                </a:lnTo>
                <a:lnTo>
                  <a:pt x="11599" y="1399837"/>
                </a:lnTo>
                <a:lnTo>
                  <a:pt x="20710" y="1439683"/>
                </a:lnTo>
                <a:lnTo>
                  <a:pt x="32689" y="1478297"/>
                </a:lnTo>
                <a:lnTo>
                  <a:pt x="47683" y="1515564"/>
                </a:lnTo>
                <a:lnTo>
                  <a:pt x="65840" y="1551371"/>
                </a:lnTo>
                <a:lnTo>
                  <a:pt x="87307" y="1585604"/>
                </a:lnTo>
                <a:lnTo>
                  <a:pt x="112231" y="1618150"/>
                </a:lnTo>
                <a:lnTo>
                  <a:pt x="140760" y="1648893"/>
                </a:lnTo>
                <a:lnTo>
                  <a:pt x="173042" y="1677720"/>
                </a:lnTo>
                <a:lnTo>
                  <a:pt x="209222" y="1704518"/>
                </a:lnTo>
                <a:lnTo>
                  <a:pt x="249450" y="1729172"/>
                </a:lnTo>
                <a:lnTo>
                  <a:pt x="284576" y="1748501"/>
                </a:lnTo>
                <a:lnTo>
                  <a:pt x="322323" y="1766351"/>
                </a:lnTo>
                <a:lnTo>
                  <a:pt x="362512" y="1782805"/>
                </a:lnTo>
                <a:lnTo>
                  <a:pt x="404962" y="1797942"/>
                </a:lnTo>
                <a:lnTo>
                  <a:pt x="449493" y="1811843"/>
                </a:lnTo>
                <a:lnTo>
                  <a:pt x="495924" y="1824589"/>
                </a:lnTo>
                <a:lnTo>
                  <a:pt x="544076" y="1836262"/>
                </a:lnTo>
                <a:lnTo>
                  <a:pt x="593769" y="1846940"/>
                </a:lnTo>
                <a:lnTo>
                  <a:pt x="644821" y="1856706"/>
                </a:lnTo>
                <a:lnTo>
                  <a:pt x="697054" y="1865640"/>
                </a:lnTo>
                <a:lnTo>
                  <a:pt x="750287" y="1873823"/>
                </a:lnTo>
                <a:lnTo>
                  <a:pt x="804340" y="1881336"/>
                </a:lnTo>
                <a:lnTo>
                  <a:pt x="859032" y="1888259"/>
                </a:lnTo>
                <a:lnTo>
                  <a:pt x="914184" y="1894673"/>
                </a:lnTo>
                <a:lnTo>
                  <a:pt x="969615" y="1900658"/>
                </a:lnTo>
                <a:lnTo>
                  <a:pt x="1025146" y="1906297"/>
                </a:lnTo>
                <a:lnTo>
                  <a:pt x="1297981" y="1932103"/>
                </a:lnTo>
                <a:lnTo>
                  <a:pt x="1350323" y="1937353"/>
                </a:lnTo>
                <a:lnTo>
                  <a:pt x="1401504" y="1942820"/>
                </a:lnTo>
                <a:lnTo>
                  <a:pt x="1451342" y="1948586"/>
                </a:lnTo>
                <a:lnTo>
                  <a:pt x="1499658" y="1954732"/>
                </a:lnTo>
                <a:lnTo>
                  <a:pt x="1546272" y="1961337"/>
                </a:lnTo>
                <a:lnTo>
                  <a:pt x="1591003" y="1968483"/>
                </a:lnTo>
                <a:lnTo>
                  <a:pt x="1633672" y="1976251"/>
                </a:lnTo>
                <a:lnTo>
                  <a:pt x="1674098" y="1984722"/>
                </a:lnTo>
                <a:lnTo>
                  <a:pt x="1706884" y="1989447"/>
                </a:lnTo>
                <a:lnTo>
                  <a:pt x="1742047" y="1994932"/>
                </a:lnTo>
                <a:lnTo>
                  <a:pt x="1779470" y="2001118"/>
                </a:lnTo>
                <a:lnTo>
                  <a:pt x="1860623" y="2015358"/>
                </a:lnTo>
                <a:lnTo>
                  <a:pt x="2252078" y="2088602"/>
                </a:lnTo>
                <a:lnTo>
                  <a:pt x="2361946" y="2108634"/>
                </a:lnTo>
                <a:lnTo>
                  <a:pt x="2474732" y="2128415"/>
                </a:lnTo>
                <a:lnTo>
                  <a:pt x="2531925" y="2138064"/>
                </a:lnTo>
                <a:lnTo>
                  <a:pt x="2589495" y="2147475"/>
                </a:lnTo>
                <a:lnTo>
                  <a:pt x="2647324" y="2156587"/>
                </a:lnTo>
                <a:lnTo>
                  <a:pt x="2705294" y="2165343"/>
                </a:lnTo>
                <a:lnTo>
                  <a:pt x="2763288" y="2173683"/>
                </a:lnTo>
                <a:lnTo>
                  <a:pt x="2821187" y="2181549"/>
                </a:lnTo>
                <a:lnTo>
                  <a:pt x="2878875" y="2188883"/>
                </a:lnTo>
                <a:lnTo>
                  <a:pt x="2936234" y="2195625"/>
                </a:lnTo>
                <a:lnTo>
                  <a:pt x="2993145" y="2201716"/>
                </a:lnTo>
                <a:lnTo>
                  <a:pt x="3049492" y="2207098"/>
                </a:lnTo>
                <a:lnTo>
                  <a:pt x="3105156" y="2211713"/>
                </a:lnTo>
                <a:lnTo>
                  <a:pt x="3160020" y="2215501"/>
                </a:lnTo>
                <a:lnTo>
                  <a:pt x="3213966" y="2218403"/>
                </a:lnTo>
                <a:lnTo>
                  <a:pt x="3266877" y="2220362"/>
                </a:lnTo>
                <a:lnTo>
                  <a:pt x="3318635" y="2221317"/>
                </a:lnTo>
                <a:lnTo>
                  <a:pt x="3369122" y="2221211"/>
                </a:lnTo>
                <a:lnTo>
                  <a:pt x="3418220" y="2219985"/>
                </a:lnTo>
                <a:lnTo>
                  <a:pt x="3465812" y="2217579"/>
                </a:lnTo>
                <a:lnTo>
                  <a:pt x="3511780" y="2213936"/>
                </a:lnTo>
                <a:lnTo>
                  <a:pt x="3556007" y="2208996"/>
                </a:lnTo>
                <a:lnTo>
                  <a:pt x="3598375" y="2202700"/>
                </a:lnTo>
                <a:lnTo>
                  <a:pt x="3638765" y="2194991"/>
                </a:lnTo>
                <a:lnTo>
                  <a:pt x="3677062" y="2185809"/>
                </a:lnTo>
                <a:lnTo>
                  <a:pt x="3746899" y="2162790"/>
                </a:lnTo>
                <a:lnTo>
                  <a:pt x="3806947" y="2133176"/>
                </a:lnTo>
                <a:lnTo>
                  <a:pt x="3856263" y="2096494"/>
                </a:lnTo>
                <a:lnTo>
                  <a:pt x="3875957" y="2057480"/>
                </a:lnTo>
                <a:lnTo>
                  <a:pt x="3891005" y="1989161"/>
                </a:lnTo>
                <a:lnTo>
                  <a:pt x="3893133" y="1951346"/>
                </a:lnTo>
                <a:lnTo>
                  <a:pt x="3891912" y="1911390"/>
                </a:lnTo>
                <a:lnTo>
                  <a:pt x="3887530" y="1869514"/>
                </a:lnTo>
                <a:lnTo>
                  <a:pt x="3880172" y="1825939"/>
                </a:lnTo>
                <a:lnTo>
                  <a:pt x="3870027" y="1780886"/>
                </a:lnTo>
                <a:lnTo>
                  <a:pt x="3857281" y="1734578"/>
                </a:lnTo>
                <a:lnTo>
                  <a:pt x="3842121" y="1687235"/>
                </a:lnTo>
                <a:lnTo>
                  <a:pt x="3824734" y="1639080"/>
                </a:lnTo>
                <a:lnTo>
                  <a:pt x="3805306" y="1590332"/>
                </a:lnTo>
                <a:lnTo>
                  <a:pt x="3784024" y="1541215"/>
                </a:lnTo>
                <a:lnTo>
                  <a:pt x="3761076" y="1491949"/>
                </a:lnTo>
                <a:lnTo>
                  <a:pt x="3736648" y="1442755"/>
                </a:lnTo>
                <a:lnTo>
                  <a:pt x="3710927" y="1393856"/>
                </a:lnTo>
                <a:lnTo>
                  <a:pt x="3684100" y="1345472"/>
                </a:lnTo>
                <a:lnTo>
                  <a:pt x="3656353" y="1297826"/>
                </a:lnTo>
                <a:lnTo>
                  <a:pt x="3627874" y="1251137"/>
                </a:lnTo>
                <a:lnTo>
                  <a:pt x="3598849" y="1205629"/>
                </a:lnTo>
                <a:lnTo>
                  <a:pt x="3569466" y="1161521"/>
                </a:lnTo>
                <a:lnTo>
                  <a:pt x="3539911" y="1119037"/>
                </a:lnTo>
                <a:lnTo>
                  <a:pt x="3510371" y="1078397"/>
                </a:lnTo>
                <a:lnTo>
                  <a:pt x="3481032" y="1039822"/>
                </a:lnTo>
                <a:lnTo>
                  <a:pt x="3452082" y="1003534"/>
                </a:lnTo>
                <a:lnTo>
                  <a:pt x="3423708" y="969754"/>
                </a:lnTo>
                <a:lnTo>
                  <a:pt x="3396096" y="938705"/>
                </a:lnTo>
                <a:lnTo>
                  <a:pt x="3369434" y="910606"/>
                </a:lnTo>
                <a:lnTo>
                  <a:pt x="3337533" y="882265"/>
                </a:lnTo>
                <a:lnTo>
                  <a:pt x="3304179" y="854613"/>
                </a:lnTo>
                <a:lnTo>
                  <a:pt x="3269431" y="827634"/>
                </a:lnTo>
                <a:lnTo>
                  <a:pt x="3233350" y="801311"/>
                </a:lnTo>
                <a:lnTo>
                  <a:pt x="3195998" y="775626"/>
                </a:lnTo>
                <a:lnTo>
                  <a:pt x="3157434" y="750563"/>
                </a:lnTo>
                <a:lnTo>
                  <a:pt x="3117719" y="726106"/>
                </a:lnTo>
                <a:lnTo>
                  <a:pt x="3076914" y="702236"/>
                </a:lnTo>
                <a:lnTo>
                  <a:pt x="3035079" y="678936"/>
                </a:lnTo>
                <a:lnTo>
                  <a:pt x="2992276" y="656191"/>
                </a:lnTo>
                <a:lnTo>
                  <a:pt x="2948564" y="633983"/>
                </a:lnTo>
                <a:lnTo>
                  <a:pt x="2904006" y="612294"/>
                </a:lnTo>
                <a:lnTo>
                  <a:pt x="2858660" y="591108"/>
                </a:lnTo>
                <a:lnTo>
                  <a:pt x="2812588" y="570408"/>
                </a:lnTo>
                <a:lnTo>
                  <a:pt x="2765851" y="550177"/>
                </a:lnTo>
                <a:lnTo>
                  <a:pt x="2718508" y="530398"/>
                </a:lnTo>
                <a:lnTo>
                  <a:pt x="2670622" y="511054"/>
                </a:lnTo>
                <a:lnTo>
                  <a:pt x="2622252" y="492127"/>
                </a:lnTo>
                <a:lnTo>
                  <a:pt x="2573459" y="473602"/>
                </a:lnTo>
                <a:lnTo>
                  <a:pt x="2524304" y="455460"/>
                </a:lnTo>
                <a:lnTo>
                  <a:pt x="2474848" y="437685"/>
                </a:lnTo>
                <a:lnTo>
                  <a:pt x="2425150" y="420260"/>
                </a:lnTo>
                <a:lnTo>
                  <a:pt x="2375272" y="403168"/>
                </a:lnTo>
                <a:lnTo>
                  <a:pt x="2325275" y="386392"/>
                </a:lnTo>
                <a:lnTo>
                  <a:pt x="2275219" y="369915"/>
                </a:lnTo>
                <a:lnTo>
                  <a:pt x="2175172" y="337790"/>
                </a:lnTo>
                <a:lnTo>
                  <a:pt x="2075618" y="306656"/>
                </a:lnTo>
                <a:lnTo>
                  <a:pt x="1738061" y="203534"/>
                </a:lnTo>
                <a:lnTo>
                  <a:pt x="1646728" y="175180"/>
                </a:lnTo>
                <a:lnTo>
                  <a:pt x="1602216" y="161103"/>
                </a:lnTo>
                <a:lnTo>
                  <a:pt x="1564349" y="150974"/>
                </a:lnTo>
                <a:lnTo>
                  <a:pt x="1526288" y="140342"/>
                </a:lnTo>
                <a:lnTo>
                  <a:pt x="1449688" y="118054"/>
                </a:lnTo>
                <a:lnTo>
                  <a:pt x="1333970" y="83877"/>
                </a:lnTo>
                <a:lnTo>
                  <a:pt x="1295281" y="72771"/>
                </a:lnTo>
                <a:lnTo>
                  <a:pt x="1256577" y="62010"/>
                </a:lnTo>
                <a:lnTo>
                  <a:pt x="1217882" y="51714"/>
                </a:lnTo>
                <a:lnTo>
                  <a:pt x="1179222" y="42006"/>
                </a:lnTo>
                <a:lnTo>
                  <a:pt x="1140622" y="33005"/>
                </a:lnTo>
                <a:lnTo>
                  <a:pt x="1102108" y="24834"/>
                </a:lnTo>
                <a:lnTo>
                  <a:pt x="1063705" y="17613"/>
                </a:lnTo>
                <a:lnTo>
                  <a:pt x="1025438" y="11463"/>
                </a:lnTo>
                <a:lnTo>
                  <a:pt x="987333" y="6506"/>
                </a:lnTo>
                <a:lnTo>
                  <a:pt x="911711" y="653"/>
                </a:lnTo>
                <a:lnTo>
                  <a:pt x="874244" y="0"/>
                </a:lnTo>
                <a:close/>
              </a:path>
            </a:pathLst>
          </a:custGeom>
          <a:solidFill>
            <a:srgbClr val="F4EDD8"/>
          </a:solidFill>
        </p:spPr>
        <p:txBody>
          <a:bodyPr wrap="square" lIns="0" tIns="0" rIns="0" bIns="0" rtlCol="0"/>
          <a:lstStyle/>
          <a:p>
            <a:endParaRPr/>
          </a:p>
        </p:txBody>
      </p:sp>
      <p:pic>
        <p:nvPicPr>
          <p:cNvPr id="13" name="object 13">
            <a:extLst>
              <a:ext uri="{FF2B5EF4-FFF2-40B4-BE49-F238E27FC236}">
                <a16:creationId xmlns:a16="http://schemas.microsoft.com/office/drawing/2014/main" id="{D1792299-AE9D-2CB5-5D8D-28519D497CED}"/>
              </a:ext>
            </a:extLst>
          </p:cNvPr>
          <p:cNvPicPr/>
          <p:nvPr/>
        </p:nvPicPr>
        <p:blipFill>
          <a:blip r:embed="rId4" cstate="print"/>
          <a:stretch>
            <a:fillRect/>
          </a:stretch>
        </p:blipFill>
        <p:spPr>
          <a:xfrm>
            <a:off x="6814828" y="0"/>
            <a:ext cx="2301214" cy="1609207"/>
          </a:xfrm>
          <a:prstGeom prst="rect">
            <a:avLst/>
          </a:prstGeom>
        </p:spPr>
      </p:pic>
      <p:pic>
        <p:nvPicPr>
          <p:cNvPr id="14" name="object 14">
            <a:extLst>
              <a:ext uri="{FF2B5EF4-FFF2-40B4-BE49-F238E27FC236}">
                <a16:creationId xmlns:a16="http://schemas.microsoft.com/office/drawing/2014/main" id="{E94D6668-51F8-B002-35E8-21E1AAA0674B}"/>
              </a:ext>
            </a:extLst>
          </p:cNvPr>
          <p:cNvPicPr/>
          <p:nvPr/>
        </p:nvPicPr>
        <p:blipFill>
          <a:blip r:embed="rId5" cstate="print"/>
          <a:stretch>
            <a:fillRect/>
          </a:stretch>
        </p:blipFill>
        <p:spPr>
          <a:xfrm>
            <a:off x="8873415" y="560572"/>
            <a:ext cx="3237137" cy="2524882"/>
          </a:xfrm>
          <a:prstGeom prst="rect">
            <a:avLst/>
          </a:prstGeom>
        </p:spPr>
      </p:pic>
      <p:sp>
        <p:nvSpPr>
          <p:cNvPr id="15" name="object 15">
            <a:extLst>
              <a:ext uri="{FF2B5EF4-FFF2-40B4-BE49-F238E27FC236}">
                <a16:creationId xmlns:a16="http://schemas.microsoft.com/office/drawing/2014/main" id="{E8554129-E8E6-47C9-5488-29421F689F3F}"/>
              </a:ext>
            </a:extLst>
          </p:cNvPr>
          <p:cNvSpPr/>
          <p:nvPr/>
        </p:nvSpPr>
        <p:spPr>
          <a:xfrm>
            <a:off x="9157544" y="0"/>
            <a:ext cx="2599515" cy="535320"/>
          </a:xfrm>
          <a:custGeom>
            <a:avLst/>
            <a:gdLst/>
            <a:ahLst/>
            <a:cxnLst/>
            <a:rect l="l" t="t" r="r" b="b"/>
            <a:pathLst>
              <a:path w="3854450" h="793750">
                <a:moveTo>
                  <a:pt x="3854218" y="0"/>
                </a:moveTo>
                <a:lnTo>
                  <a:pt x="0" y="0"/>
                </a:lnTo>
                <a:lnTo>
                  <a:pt x="467" y="22326"/>
                </a:lnTo>
                <a:lnTo>
                  <a:pt x="2767" y="71429"/>
                </a:lnTo>
                <a:lnTo>
                  <a:pt x="6478" y="119899"/>
                </a:lnTo>
                <a:lnTo>
                  <a:pt x="11751" y="167649"/>
                </a:lnTo>
                <a:lnTo>
                  <a:pt x="18738" y="214594"/>
                </a:lnTo>
                <a:lnTo>
                  <a:pt x="27590" y="260645"/>
                </a:lnTo>
                <a:lnTo>
                  <a:pt x="38459" y="305718"/>
                </a:lnTo>
                <a:lnTo>
                  <a:pt x="51495" y="349726"/>
                </a:lnTo>
                <a:lnTo>
                  <a:pt x="66851" y="392582"/>
                </a:lnTo>
                <a:lnTo>
                  <a:pt x="84678" y="434200"/>
                </a:lnTo>
                <a:lnTo>
                  <a:pt x="105126" y="474493"/>
                </a:lnTo>
                <a:lnTo>
                  <a:pt x="128348" y="513375"/>
                </a:lnTo>
                <a:lnTo>
                  <a:pt x="154495" y="550760"/>
                </a:lnTo>
                <a:lnTo>
                  <a:pt x="183718" y="586562"/>
                </a:lnTo>
                <a:lnTo>
                  <a:pt x="222850" y="614741"/>
                </a:lnTo>
                <a:lnTo>
                  <a:pt x="264434" y="637737"/>
                </a:lnTo>
                <a:lnTo>
                  <a:pt x="308160" y="656027"/>
                </a:lnTo>
                <a:lnTo>
                  <a:pt x="353723" y="670092"/>
                </a:lnTo>
                <a:lnTo>
                  <a:pt x="400813" y="680409"/>
                </a:lnTo>
                <a:lnTo>
                  <a:pt x="449122" y="687460"/>
                </a:lnTo>
                <a:lnTo>
                  <a:pt x="498343" y="691722"/>
                </a:lnTo>
                <a:lnTo>
                  <a:pt x="548168" y="693676"/>
                </a:lnTo>
                <a:lnTo>
                  <a:pt x="598288" y="693801"/>
                </a:lnTo>
                <a:lnTo>
                  <a:pt x="648396" y="692575"/>
                </a:lnTo>
                <a:lnTo>
                  <a:pt x="698184" y="690478"/>
                </a:lnTo>
                <a:lnTo>
                  <a:pt x="795565" y="685589"/>
                </a:lnTo>
                <a:lnTo>
                  <a:pt x="842544" y="683755"/>
                </a:lnTo>
                <a:lnTo>
                  <a:pt x="888190" y="680440"/>
                </a:lnTo>
                <a:lnTo>
                  <a:pt x="934385" y="678233"/>
                </a:lnTo>
                <a:lnTo>
                  <a:pt x="981099" y="677065"/>
                </a:lnTo>
                <a:lnTo>
                  <a:pt x="1028300" y="676870"/>
                </a:lnTo>
                <a:lnTo>
                  <a:pt x="1075957" y="677580"/>
                </a:lnTo>
                <a:lnTo>
                  <a:pt x="1124040" y="679129"/>
                </a:lnTo>
                <a:lnTo>
                  <a:pt x="1172517" y="681449"/>
                </a:lnTo>
                <a:lnTo>
                  <a:pt x="1221358" y="684472"/>
                </a:lnTo>
                <a:lnTo>
                  <a:pt x="1270532" y="688132"/>
                </a:lnTo>
                <a:lnTo>
                  <a:pt x="1320007" y="692361"/>
                </a:lnTo>
                <a:lnTo>
                  <a:pt x="1369753" y="697092"/>
                </a:lnTo>
                <a:lnTo>
                  <a:pt x="1419739" y="702258"/>
                </a:lnTo>
                <a:lnTo>
                  <a:pt x="1469934" y="707791"/>
                </a:lnTo>
                <a:lnTo>
                  <a:pt x="1570827" y="719692"/>
                </a:lnTo>
                <a:lnTo>
                  <a:pt x="1824553" y="751169"/>
                </a:lnTo>
                <a:lnTo>
                  <a:pt x="1925990" y="763039"/>
                </a:lnTo>
                <a:lnTo>
                  <a:pt x="1976574" y="768550"/>
                </a:lnTo>
                <a:lnTo>
                  <a:pt x="2027027" y="773689"/>
                </a:lnTo>
                <a:lnTo>
                  <a:pt x="2077317" y="778388"/>
                </a:lnTo>
                <a:lnTo>
                  <a:pt x="2127415" y="782582"/>
                </a:lnTo>
                <a:lnTo>
                  <a:pt x="2177288" y="786201"/>
                </a:lnTo>
                <a:lnTo>
                  <a:pt x="2226907" y="789180"/>
                </a:lnTo>
                <a:lnTo>
                  <a:pt x="2276240" y="791450"/>
                </a:lnTo>
                <a:lnTo>
                  <a:pt x="2325256" y="792945"/>
                </a:lnTo>
                <a:lnTo>
                  <a:pt x="2373924" y="793597"/>
                </a:lnTo>
                <a:lnTo>
                  <a:pt x="2422214" y="793339"/>
                </a:lnTo>
                <a:lnTo>
                  <a:pt x="2470094" y="792104"/>
                </a:lnTo>
                <a:lnTo>
                  <a:pt x="2517534" y="789825"/>
                </a:lnTo>
                <a:lnTo>
                  <a:pt x="2568821" y="782206"/>
                </a:lnTo>
                <a:lnTo>
                  <a:pt x="2617874" y="772023"/>
                </a:lnTo>
                <a:lnTo>
                  <a:pt x="2664956" y="759423"/>
                </a:lnTo>
                <a:lnTo>
                  <a:pt x="2710330" y="744555"/>
                </a:lnTo>
                <a:lnTo>
                  <a:pt x="2754259" y="727570"/>
                </a:lnTo>
                <a:lnTo>
                  <a:pt x="2797006" y="708615"/>
                </a:lnTo>
                <a:lnTo>
                  <a:pt x="2838834" y="687840"/>
                </a:lnTo>
                <a:lnTo>
                  <a:pt x="2880007" y="665393"/>
                </a:lnTo>
                <a:lnTo>
                  <a:pt x="2920786" y="641424"/>
                </a:lnTo>
                <a:lnTo>
                  <a:pt x="2961436" y="616081"/>
                </a:lnTo>
                <a:lnTo>
                  <a:pt x="3002218" y="589513"/>
                </a:lnTo>
                <a:lnTo>
                  <a:pt x="3043397" y="561870"/>
                </a:lnTo>
                <a:lnTo>
                  <a:pt x="3171939" y="473976"/>
                </a:lnTo>
                <a:lnTo>
                  <a:pt x="3277063" y="401611"/>
                </a:lnTo>
                <a:lnTo>
                  <a:pt x="3854218" y="0"/>
                </a:lnTo>
                <a:close/>
              </a:path>
            </a:pathLst>
          </a:custGeom>
          <a:solidFill>
            <a:srgbClr val="154225"/>
          </a:solidFill>
        </p:spPr>
        <p:txBody>
          <a:bodyPr wrap="square" lIns="0" tIns="0" rIns="0" bIns="0" rtlCol="0"/>
          <a:lstStyle/>
          <a:p>
            <a:endParaRPr/>
          </a:p>
        </p:txBody>
      </p:sp>
      <p:pic>
        <p:nvPicPr>
          <p:cNvPr id="16" name="object 16">
            <a:extLst>
              <a:ext uri="{FF2B5EF4-FFF2-40B4-BE49-F238E27FC236}">
                <a16:creationId xmlns:a16="http://schemas.microsoft.com/office/drawing/2014/main" id="{CD06E378-C89E-8399-96A2-BE2DCC3449C8}"/>
              </a:ext>
            </a:extLst>
          </p:cNvPr>
          <p:cNvPicPr/>
          <p:nvPr/>
        </p:nvPicPr>
        <p:blipFill>
          <a:blip r:embed="rId6" cstate="print"/>
          <a:stretch>
            <a:fillRect/>
          </a:stretch>
        </p:blipFill>
        <p:spPr>
          <a:xfrm>
            <a:off x="11248032" y="0"/>
            <a:ext cx="943751" cy="1511069"/>
          </a:xfrm>
          <a:prstGeom prst="rect">
            <a:avLst/>
          </a:prstGeom>
        </p:spPr>
      </p:pic>
    </p:spTree>
    <p:extLst>
      <p:ext uri="{BB962C8B-B14F-4D97-AF65-F5344CB8AC3E}">
        <p14:creationId xmlns:p14="http://schemas.microsoft.com/office/powerpoint/2010/main" val="304028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7CFD-9244-DD43-B103-8019C6360EC2}"/>
              </a:ext>
            </a:extLst>
          </p:cNvPr>
          <p:cNvSpPr>
            <a:spLocks noGrp="1"/>
          </p:cNvSpPr>
          <p:nvPr>
            <p:ph type="title"/>
          </p:nvPr>
        </p:nvSpPr>
        <p:spPr/>
        <p:txBody>
          <a:bodyPr/>
          <a:lstStyle>
            <a:lvl1pPr>
              <a:defRPr>
                <a:solidFill>
                  <a:schemeClr val="bg2"/>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44549B91-2DE2-1B7B-14B8-4C27631CCBA7}"/>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021870A5-17C8-AF58-D6B9-8B5F73A51078}"/>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1C192058-2183-5A04-68C9-429417D16BD0}"/>
              </a:ext>
            </a:extLst>
          </p:cNvPr>
          <p:cNvSpPr>
            <a:spLocks noGrp="1"/>
          </p:cNvSpPr>
          <p:nvPr>
            <p:ph type="dt" sz="half" idx="10"/>
          </p:nvPr>
        </p:nvSpPr>
        <p:spPr>
          <a:xfrm>
            <a:off x="838200" y="6356352"/>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F6251D9E-3AF7-9D8A-1EDF-BCA2FAB3484A}"/>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7" name="Slide Number Placeholder 6">
            <a:extLst>
              <a:ext uri="{FF2B5EF4-FFF2-40B4-BE49-F238E27FC236}">
                <a16:creationId xmlns:a16="http://schemas.microsoft.com/office/drawing/2014/main" id="{8E6D0A63-C584-32DB-1D84-AC73F73E46F1}"/>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a:p>
        </p:txBody>
      </p:sp>
      <p:pic>
        <p:nvPicPr>
          <p:cNvPr id="9" name="Picture 8" descr="A green text on a black background&#10;&#10;Description automatically generated">
            <a:extLst>
              <a:ext uri="{FF2B5EF4-FFF2-40B4-BE49-F238E27FC236}">
                <a16:creationId xmlns:a16="http://schemas.microsoft.com/office/drawing/2014/main" id="{0901F000-A65D-5AE3-C8CB-1B198FD5B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4919" y="5808672"/>
            <a:ext cx="2810279" cy="912804"/>
          </a:xfrm>
          <a:prstGeom prst="rect">
            <a:avLst/>
          </a:prstGeom>
        </p:spPr>
      </p:pic>
    </p:spTree>
    <p:extLst>
      <p:ext uri="{BB962C8B-B14F-4D97-AF65-F5344CB8AC3E}">
        <p14:creationId xmlns:p14="http://schemas.microsoft.com/office/powerpoint/2010/main" val="393760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4C3B-E958-2D43-D093-1569C3E769F3}"/>
              </a:ext>
            </a:extLst>
          </p:cNvPr>
          <p:cNvSpPr>
            <a:spLocks noGrp="1"/>
          </p:cNvSpPr>
          <p:nvPr>
            <p:ph type="title"/>
          </p:nvPr>
        </p:nvSpPr>
        <p:spPr>
          <a:xfrm>
            <a:off x="839788" y="365127"/>
            <a:ext cx="10515600" cy="1325563"/>
          </a:xfrm>
        </p:spPr>
        <p:txBody>
          <a:bodyPr/>
          <a:lstStyle>
            <a:lvl1pPr>
              <a:defRPr>
                <a:solidFill>
                  <a:schemeClr val="tx2"/>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D2A4323-F56B-FC26-2CFA-86984849DF3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858CDB-A146-DE91-6442-14C57ED2CD3D}"/>
              </a:ext>
            </a:extLst>
          </p:cNvPr>
          <p:cNvSpPr>
            <a:spLocks noGrp="1"/>
          </p:cNvSpPr>
          <p:nvPr>
            <p:ph sz="half" idx="2"/>
          </p:nvPr>
        </p:nvSpPr>
        <p:spPr>
          <a:xfrm>
            <a:off x="852960"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3316565F-BAA0-3B5A-4762-0A78E545554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008696-E1E4-0F1A-0C51-9A401879AADA}"/>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a:extLst>
              <a:ext uri="{FF2B5EF4-FFF2-40B4-BE49-F238E27FC236}">
                <a16:creationId xmlns:a16="http://schemas.microsoft.com/office/drawing/2014/main" id="{F00807EB-7792-D223-A6DD-71AC4238F749}"/>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9" name="Slide Number Placeholder 8">
            <a:extLst>
              <a:ext uri="{FF2B5EF4-FFF2-40B4-BE49-F238E27FC236}">
                <a16:creationId xmlns:a16="http://schemas.microsoft.com/office/drawing/2014/main" id="{7B9FB315-AA9C-7520-1510-386CE19A15EC}"/>
              </a:ext>
            </a:extLst>
          </p:cNvPr>
          <p:cNvSpPr>
            <a:spLocks noGrp="1"/>
          </p:cNvSpPr>
          <p:nvPr>
            <p:ph type="sldNum" sz="quarter" idx="12"/>
          </p:nvPr>
        </p:nvSpPr>
        <p:spPr>
          <a:xfrm>
            <a:off x="813218" y="6356351"/>
            <a:ext cx="1339392" cy="365125"/>
          </a:xfrm>
          <a:prstGeom prst="rect">
            <a:avLst/>
          </a:prstGeom>
        </p:spPr>
        <p:txBody>
          <a:bodyPr/>
          <a:lstStyle/>
          <a:p>
            <a:fld id="{C1ADB5CC-A375-449C-B89D-FD2A30A7DA10}" type="slidenum">
              <a:rPr lang="en-GB" smtClean="0"/>
              <a:t>‹#›</a:t>
            </a:fld>
            <a:endParaRPr lang="en-GB" dirty="0"/>
          </a:p>
        </p:txBody>
      </p:sp>
    </p:spTree>
    <p:extLst>
      <p:ext uri="{BB962C8B-B14F-4D97-AF65-F5344CB8AC3E}">
        <p14:creationId xmlns:p14="http://schemas.microsoft.com/office/powerpoint/2010/main" val="144579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2652-6B08-8EDC-FC9C-CB70467578D9}"/>
              </a:ext>
            </a:extLst>
          </p:cNvPr>
          <p:cNvSpPr>
            <a:spLocks noGrp="1"/>
          </p:cNvSpPr>
          <p:nvPr>
            <p:ph type="title"/>
          </p:nvPr>
        </p:nvSpPr>
        <p:spPr>
          <a:xfrm>
            <a:off x="5983704" y="669925"/>
            <a:ext cx="5370095" cy="1325563"/>
          </a:xfrm>
        </p:spPr>
        <p:txBody>
          <a:bodyPr/>
          <a:lstStyle/>
          <a:p>
            <a:r>
              <a:rPr lang="en-GB"/>
              <a:t>Click to edit Master title style</a:t>
            </a:r>
          </a:p>
        </p:txBody>
      </p:sp>
      <p:sp>
        <p:nvSpPr>
          <p:cNvPr id="4" name="Footer Placeholder 3">
            <a:extLst>
              <a:ext uri="{FF2B5EF4-FFF2-40B4-BE49-F238E27FC236}">
                <a16:creationId xmlns:a16="http://schemas.microsoft.com/office/drawing/2014/main" id="{1F8B11A5-41E4-0004-D63E-2D4DB9726697}"/>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5" name="Slide Number Placeholder 4">
            <a:extLst>
              <a:ext uri="{FF2B5EF4-FFF2-40B4-BE49-F238E27FC236}">
                <a16:creationId xmlns:a16="http://schemas.microsoft.com/office/drawing/2014/main" id="{5CE71AED-AAD3-4CED-C27C-C31B4A39B6A1}"/>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a:p>
        </p:txBody>
      </p:sp>
      <p:sp>
        <p:nvSpPr>
          <p:cNvPr id="6" name="object 5">
            <a:extLst>
              <a:ext uri="{FF2B5EF4-FFF2-40B4-BE49-F238E27FC236}">
                <a16:creationId xmlns:a16="http://schemas.microsoft.com/office/drawing/2014/main" id="{0E697BED-BA09-E739-51E6-70D3BAF37C83}"/>
              </a:ext>
            </a:extLst>
          </p:cNvPr>
          <p:cNvSpPr/>
          <p:nvPr userDrawn="1"/>
        </p:nvSpPr>
        <p:spPr>
          <a:xfrm rot="10800000">
            <a:off x="0" y="0"/>
            <a:ext cx="5816536" cy="6858000"/>
          </a:xfrm>
          <a:custGeom>
            <a:avLst/>
            <a:gdLst/>
            <a:ahLst/>
            <a:cxnLst/>
            <a:rect l="l" t="t" r="r" b="b"/>
            <a:pathLst>
              <a:path w="9880600" h="10160000">
                <a:moveTo>
                  <a:pt x="9880535" y="0"/>
                </a:moveTo>
                <a:lnTo>
                  <a:pt x="423677" y="0"/>
                </a:lnTo>
                <a:lnTo>
                  <a:pt x="422265" y="4262"/>
                </a:lnTo>
                <a:lnTo>
                  <a:pt x="410569" y="41455"/>
                </a:lnTo>
                <a:lnTo>
                  <a:pt x="400372" y="68891"/>
                </a:lnTo>
                <a:lnTo>
                  <a:pt x="379767" y="129031"/>
                </a:lnTo>
                <a:lnTo>
                  <a:pt x="358946" y="195840"/>
                </a:lnTo>
                <a:lnTo>
                  <a:pt x="337985" y="268896"/>
                </a:lnTo>
                <a:lnTo>
                  <a:pt x="327476" y="307635"/>
                </a:lnTo>
                <a:lnTo>
                  <a:pt x="316959" y="347777"/>
                </a:lnTo>
                <a:lnTo>
                  <a:pt x="306446" y="389270"/>
                </a:lnTo>
                <a:lnTo>
                  <a:pt x="295945" y="432061"/>
                </a:lnTo>
                <a:lnTo>
                  <a:pt x="285466" y="476097"/>
                </a:lnTo>
                <a:lnTo>
                  <a:pt x="275018" y="521324"/>
                </a:lnTo>
                <a:lnTo>
                  <a:pt x="264611" y="567691"/>
                </a:lnTo>
                <a:lnTo>
                  <a:pt x="254255" y="615145"/>
                </a:lnTo>
                <a:lnTo>
                  <a:pt x="243958" y="663632"/>
                </a:lnTo>
                <a:lnTo>
                  <a:pt x="233730" y="713100"/>
                </a:lnTo>
                <a:lnTo>
                  <a:pt x="223580" y="763497"/>
                </a:lnTo>
                <a:lnTo>
                  <a:pt x="213519" y="814768"/>
                </a:lnTo>
                <a:lnTo>
                  <a:pt x="203556" y="866862"/>
                </a:lnTo>
                <a:lnTo>
                  <a:pt x="193700" y="919726"/>
                </a:lnTo>
                <a:lnTo>
                  <a:pt x="183960" y="973306"/>
                </a:lnTo>
                <a:lnTo>
                  <a:pt x="174346" y="1027551"/>
                </a:lnTo>
                <a:lnTo>
                  <a:pt x="164868" y="1082406"/>
                </a:lnTo>
                <a:lnTo>
                  <a:pt x="155535" y="1137820"/>
                </a:lnTo>
                <a:lnTo>
                  <a:pt x="146357" y="1193740"/>
                </a:lnTo>
                <a:lnTo>
                  <a:pt x="137342" y="1250112"/>
                </a:lnTo>
                <a:lnTo>
                  <a:pt x="128501" y="1306885"/>
                </a:lnTo>
                <a:lnTo>
                  <a:pt x="119843" y="1364004"/>
                </a:lnTo>
                <a:lnTo>
                  <a:pt x="111377" y="1421418"/>
                </a:lnTo>
                <a:lnTo>
                  <a:pt x="103113" y="1479073"/>
                </a:lnTo>
                <a:lnTo>
                  <a:pt x="95060" y="1536917"/>
                </a:lnTo>
                <a:lnTo>
                  <a:pt x="87229" y="1594897"/>
                </a:lnTo>
                <a:lnTo>
                  <a:pt x="79627" y="1652960"/>
                </a:lnTo>
                <a:lnTo>
                  <a:pt x="72266" y="1711053"/>
                </a:lnTo>
                <a:lnTo>
                  <a:pt x="65154" y="1769124"/>
                </a:lnTo>
                <a:lnTo>
                  <a:pt x="58300" y="1827120"/>
                </a:lnTo>
                <a:lnTo>
                  <a:pt x="51715" y="1884987"/>
                </a:lnTo>
                <a:lnTo>
                  <a:pt x="45408" y="1942673"/>
                </a:lnTo>
                <a:lnTo>
                  <a:pt x="39387" y="2000125"/>
                </a:lnTo>
                <a:lnTo>
                  <a:pt x="33664" y="2057291"/>
                </a:lnTo>
                <a:lnTo>
                  <a:pt x="28246" y="2114117"/>
                </a:lnTo>
                <a:lnTo>
                  <a:pt x="23144" y="2170552"/>
                </a:lnTo>
                <a:lnTo>
                  <a:pt x="18368" y="2226541"/>
                </a:lnTo>
                <a:lnTo>
                  <a:pt x="15897" y="2273942"/>
                </a:lnTo>
                <a:lnTo>
                  <a:pt x="13618" y="2321514"/>
                </a:lnTo>
                <a:lnTo>
                  <a:pt x="11526" y="2369253"/>
                </a:lnTo>
                <a:lnTo>
                  <a:pt x="9619" y="2417157"/>
                </a:lnTo>
                <a:lnTo>
                  <a:pt x="7893" y="2465222"/>
                </a:lnTo>
                <a:lnTo>
                  <a:pt x="6347" y="2513446"/>
                </a:lnTo>
                <a:lnTo>
                  <a:pt x="4975" y="2561825"/>
                </a:lnTo>
                <a:lnTo>
                  <a:pt x="3775" y="2610358"/>
                </a:lnTo>
                <a:lnTo>
                  <a:pt x="2745" y="2659040"/>
                </a:lnTo>
                <a:lnTo>
                  <a:pt x="1880" y="2707870"/>
                </a:lnTo>
                <a:lnTo>
                  <a:pt x="1178" y="2756843"/>
                </a:lnTo>
                <a:lnTo>
                  <a:pt x="636" y="2805958"/>
                </a:lnTo>
                <a:lnTo>
                  <a:pt x="250" y="2855212"/>
                </a:lnTo>
                <a:lnTo>
                  <a:pt x="18" y="2904600"/>
                </a:lnTo>
                <a:lnTo>
                  <a:pt x="0" y="3003772"/>
                </a:lnTo>
                <a:lnTo>
                  <a:pt x="208" y="3053550"/>
                </a:lnTo>
                <a:lnTo>
                  <a:pt x="557" y="3103451"/>
                </a:lnTo>
                <a:lnTo>
                  <a:pt x="1043" y="3153473"/>
                </a:lnTo>
                <a:lnTo>
                  <a:pt x="1664" y="3203613"/>
                </a:lnTo>
                <a:lnTo>
                  <a:pt x="2416" y="3253868"/>
                </a:lnTo>
                <a:lnTo>
                  <a:pt x="3296" y="3304236"/>
                </a:lnTo>
                <a:lnTo>
                  <a:pt x="4302" y="3354713"/>
                </a:lnTo>
                <a:lnTo>
                  <a:pt x="5428" y="3405296"/>
                </a:lnTo>
                <a:lnTo>
                  <a:pt x="6674" y="3455982"/>
                </a:lnTo>
                <a:lnTo>
                  <a:pt x="8035" y="3506769"/>
                </a:lnTo>
                <a:lnTo>
                  <a:pt x="9508" y="3557654"/>
                </a:lnTo>
                <a:lnTo>
                  <a:pt x="11091" y="3608633"/>
                </a:lnTo>
                <a:lnTo>
                  <a:pt x="12780" y="3659705"/>
                </a:lnTo>
                <a:lnTo>
                  <a:pt x="14571" y="3710865"/>
                </a:lnTo>
                <a:lnTo>
                  <a:pt x="16463" y="3762111"/>
                </a:lnTo>
                <a:lnTo>
                  <a:pt x="18451" y="3813441"/>
                </a:lnTo>
                <a:lnTo>
                  <a:pt x="20532" y="3864850"/>
                </a:lnTo>
                <a:lnTo>
                  <a:pt x="22704" y="3916337"/>
                </a:lnTo>
                <a:lnTo>
                  <a:pt x="24963" y="3967899"/>
                </a:lnTo>
                <a:lnTo>
                  <a:pt x="27306" y="4019531"/>
                </a:lnTo>
                <a:lnTo>
                  <a:pt x="29730" y="4071233"/>
                </a:lnTo>
                <a:lnTo>
                  <a:pt x="32231" y="4123000"/>
                </a:lnTo>
                <a:lnTo>
                  <a:pt x="34807" y="4174830"/>
                </a:lnTo>
                <a:lnTo>
                  <a:pt x="37455" y="4226720"/>
                </a:lnTo>
                <a:lnTo>
                  <a:pt x="40171" y="4278666"/>
                </a:lnTo>
                <a:lnTo>
                  <a:pt x="42952" y="4330667"/>
                </a:lnTo>
                <a:lnTo>
                  <a:pt x="45795" y="4382719"/>
                </a:lnTo>
                <a:lnTo>
                  <a:pt x="48697" y="4434819"/>
                </a:lnTo>
                <a:lnTo>
                  <a:pt x="51654" y="4486965"/>
                </a:lnTo>
                <a:lnTo>
                  <a:pt x="54664" y="4539153"/>
                </a:lnTo>
                <a:lnTo>
                  <a:pt x="57724" y="4591381"/>
                </a:lnTo>
                <a:lnTo>
                  <a:pt x="60829" y="4643645"/>
                </a:lnTo>
                <a:lnTo>
                  <a:pt x="63978" y="4695943"/>
                </a:lnTo>
                <a:lnTo>
                  <a:pt x="67167" y="4748272"/>
                </a:lnTo>
                <a:lnTo>
                  <a:pt x="70393" y="4800628"/>
                </a:lnTo>
                <a:lnTo>
                  <a:pt x="73652" y="4853010"/>
                </a:lnTo>
                <a:lnTo>
                  <a:pt x="76942" y="4905414"/>
                </a:lnTo>
                <a:lnTo>
                  <a:pt x="83600" y="5010276"/>
                </a:lnTo>
                <a:lnTo>
                  <a:pt x="90343" y="5115192"/>
                </a:lnTo>
                <a:lnTo>
                  <a:pt x="121054" y="5587353"/>
                </a:lnTo>
                <a:lnTo>
                  <a:pt x="127810" y="5692148"/>
                </a:lnTo>
                <a:lnTo>
                  <a:pt x="134487" y="5796845"/>
                </a:lnTo>
                <a:lnTo>
                  <a:pt x="137788" y="5849150"/>
                </a:lnTo>
                <a:lnTo>
                  <a:pt x="141059" y="5901422"/>
                </a:lnTo>
                <a:lnTo>
                  <a:pt x="144299" y="5953657"/>
                </a:lnTo>
                <a:lnTo>
                  <a:pt x="147502" y="6005854"/>
                </a:lnTo>
                <a:lnTo>
                  <a:pt x="150667" y="6058009"/>
                </a:lnTo>
                <a:lnTo>
                  <a:pt x="153790" y="6110119"/>
                </a:lnTo>
                <a:lnTo>
                  <a:pt x="156868" y="6162182"/>
                </a:lnTo>
                <a:lnTo>
                  <a:pt x="159898" y="6214194"/>
                </a:lnTo>
                <a:lnTo>
                  <a:pt x="162876" y="6266153"/>
                </a:lnTo>
                <a:lnTo>
                  <a:pt x="165800" y="6318055"/>
                </a:lnTo>
                <a:lnTo>
                  <a:pt x="168666" y="6369898"/>
                </a:lnTo>
                <a:lnTo>
                  <a:pt x="171472" y="6421679"/>
                </a:lnTo>
                <a:lnTo>
                  <a:pt x="174214" y="6473395"/>
                </a:lnTo>
                <a:lnTo>
                  <a:pt x="176888" y="6525043"/>
                </a:lnTo>
                <a:lnTo>
                  <a:pt x="179493" y="6576620"/>
                </a:lnTo>
                <a:lnTo>
                  <a:pt x="182024" y="6628123"/>
                </a:lnTo>
                <a:lnTo>
                  <a:pt x="184478" y="6679550"/>
                </a:lnTo>
                <a:lnTo>
                  <a:pt x="186853" y="6730897"/>
                </a:lnTo>
                <a:lnTo>
                  <a:pt x="189145" y="6782161"/>
                </a:lnTo>
                <a:lnTo>
                  <a:pt x="191352" y="6833340"/>
                </a:lnTo>
                <a:lnTo>
                  <a:pt x="193469" y="6884431"/>
                </a:lnTo>
                <a:lnTo>
                  <a:pt x="195494" y="6935430"/>
                </a:lnTo>
                <a:lnTo>
                  <a:pt x="197423" y="6986336"/>
                </a:lnTo>
                <a:lnTo>
                  <a:pt x="199254" y="7037144"/>
                </a:lnTo>
                <a:lnTo>
                  <a:pt x="200983" y="7087853"/>
                </a:lnTo>
                <a:lnTo>
                  <a:pt x="202608" y="7138458"/>
                </a:lnTo>
                <a:lnTo>
                  <a:pt x="204124" y="7188958"/>
                </a:lnTo>
                <a:lnTo>
                  <a:pt x="205530" y="7239349"/>
                </a:lnTo>
                <a:lnTo>
                  <a:pt x="206821" y="7289629"/>
                </a:lnTo>
                <a:lnTo>
                  <a:pt x="207994" y="7339794"/>
                </a:lnTo>
                <a:lnTo>
                  <a:pt x="209047" y="7389842"/>
                </a:lnTo>
                <a:lnTo>
                  <a:pt x="209977" y="7439770"/>
                </a:lnTo>
                <a:lnTo>
                  <a:pt x="210779" y="7489574"/>
                </a:lnTo>
                <a:lnTo>
                  <a:pt x="211452" y="7539253"/>
                </a:lnTo>
                <a:lnTo>
                  <a:pt x="211991" y="7588802"/>
                </a:lnTo>
                <a:lnTo>
                  <a:pt x="212394" y="7638219"/>
                </a:lnTo>
                <a:lnTo>
                  <a:pt x="212658" y="7687502"/>
                </a:lnTo>
                <a:lnTo>
                  <a:pt x="212754" y="7785651"/>
                </a:lnTo>
                <a:lnTo>
                  <a:pt x="212581" y="7834512"/>
                </a:lnTo>
                <a:lnTo>
                  <a:pt x="212255" y="7883227"/>
                </a:lnTo>
                <a:lnTo>
                  <a:pt x="211774" y="7931792"/>
                </a:lnTo>
                <a:lnTo>
                  <a:pt x="211135" y="7980205"/>
                </a:lnTo>
                <a:lnTo>
                  <a:pt x="210335" y="8028462"/>
                </a:lnTo>
                <a:lnTo>
                  <a:pt x="209369" y="8076562"/>
                </a:lnTo>
                <a:lnTo>
                  <a:pt x="208236" y="8124501"/>
                </a:lnTo>
                <a:lnTo>
                  <a:pt x="206932" y="8172276"/>
                </a:lnTo>
                <a:lnTo>
                  <a:pt x="205454" y="8219884"/>
                </a:lnTo>
                <a:lnTo>
                  <a:pt x="203799" y="8267322"/>
                </a:lnTo>
                <a:lnTo>
                  <a:pt x="201963" y="8314588"/>
                </a:lnTo>
                <a:lnTo>
                  <a:pt x="199944" y="8361679"/>
                </a:lnTo>
                <a:lnTo>
                  <a:pt x="197738" y="8408591"/>
                </a:lnTo>
                <a:lnTo>
                  <a:pt x="195343" y="8455321"/>
                </a:lnTo>
                <a:lnTo>
                  <a:pt x="192754" y="8501868"/>
                </a:lnTo>
                <a:lnTo>
                  <a:pt x="189970" y="8548227"/>
                </a:lnTo>
                <a:lnTo>
                  <a:pt x="186986" y="8594397"/>
                </a:lnTo>
                <a:lnTo>
                  <a:pt x="179886" y="9188846"/>
                </a:lnTo>
                <a:lnTo>
                  <a:pt x="176494" y="9240038"/>
                </a:lnTo>
                <a:lnTo>
                  <a:pt x="173508" y="9291384"/>
                </a:lnTo>
                <a:lnTo>
                  <a:pt x="170928" y="9342877"/>
                </a:lnTo>
                <a:lnTo>
                  <a:pt x="168750" y="9394510"/>
                </a:lnTo>
                <a:lnTo>
                  <a:pt x="166972" y="9446278"/>
                </a:lnTo>
                <a:lnTo>
                  <a:pt x="165593" y="9498172"/>
                </a:lnTo>
                <a:lnTo>
                  <a:pt x="164609" y="9550187"/>
                </a:lnTo>
                <a:lnTo>
                  <a:pt x="164019" y="9602315"/>
                </a:lnTo>
                <a:lnTo>
                  <a:pt x="163820" y="9654549"/>
                </a:lnTo>
                <a:lnTo>
                  <a:pt x="164011" y="9706883"/>
                </a:lnTo>
                <a:lnTo>
                  <a:pt x="164587" y="9759311"/>
                </a:lnTo>
                <a:lnTo>
                  <a:pt x="165549" y="9811824"/>
                </a:lnTo>
                <a:lnTo>
                  <a:pt x="166892" y="9864418"/>
                </a:lnTo>
                <a:lnTo>
                  <a:pt x="168615" y="9917084"/>
                </a:lnTo>
                <a:lnTo>
                  <a:pt x="170716" y="9969815"/>
                </a:lnTo>
                <a:lnTo>
                  <a:pt x="173192" y="10022606"/>
                </a:lnTo>
                <a:lnTo>
                  <a:pt x="176041" y="10075450"/>
                </a:lnTo>
                <a:lnTo>
                  <a:pt x="179261" y="10128339"/>
                </a:lnTo>
                <a:lnTo>
                  <a:pt x="181408" y="10160000"/>
                </a:lnTo>
                <a:lnTo>
                  <a:pt x="9880535" y="10160000"/>
                </a:lnTo>
                <a:lnTo>
                  <a:pt x="9880535" y="0"/>
                </a:lnTo>
                <a:close/>
              </a:path>
            </a:pathLst>
          </a:custGeom>
          <a:solidFill>
            <a:srgbClr val="F5EDD9"/>
          </a:solidFill>
        </p:spPr>
        <p:txBody>
          <a:bodyPr wrap="square" lIns="0" tIns="0" rIns="0" bIns="0" rtlCol="0"/>
          <a:lstStyle/>
          <a:p>
            <a:endParaRPr/>
          </a:p>
        </p:txBody>
      </p:sp>
      <p:sp>
        <p:nvSpPr>
          <p:cNvPr id="8" name="Table Placeholder 7">
            <a:extLst>
              <a:ext uri="{FF2B5EF4-FFF2-40B4-BE49-F238E27FC236}">
                <a16:creationId xmlns:a16="http://schemas.microsoft.com/office/drawing/2014/main" id="{D0D5DF3A-1B8C-DC5C-2753-2702132DE646}"/>
              </a:ext>
            </a:extLst>
          </p:cNvPr>
          <p:cNvSpPr>
            <a:spLocks noGrp="1"/>
          </p:cNvSpPr>
          <p:nvPr>
            <p:ph type="tbl" sz="quarter" idx="13"/>
          </p:nvPr>
        </p:nvSpPr>
        <p:spPr>
          <a:xfrm>
            <a:off x="446088" y="1325563"/>
            <a:ext cx="4943475" cy="5030787"/>
          </a:xfrm>
        </p:spPr>
        <p:txBody>
          <a:bodyPr/>
          <a:lstStyle/>
          <a:p>
            <a:r>
              <a:rPr lang="en-GB"/>
              <a:t>Click icon to add table</a:t>
            </a:r>
          </a:p>
        </p:txBody>
      </p:sp>
      <p:sp>
        <p:nvSpPr>
          <p:cNvPr id="10" name="Text Placeholder 9">
            <a:extLst>
              <a:ext uri="{FF2B5EF4-FFF2-40B4-BE49-F238E27FC236}">
                <a16:creationId xmlns:a16="http://schemas.microsoft.com/office/drawing/2014/main" id="{97C22473-F1D6-CDAA-712C-6BAB72383D04}"/>
              </a:ext>
            </a:extLst>
          </p:cNvPr>
          <p:cNvSpPr>
            <a:spLocks noGrp="1"/>
          </p:cNvSpPr>
          <p:nvPr>
            <p:ph type="body" sz="quarter" idx="14"/>
          </p:nvPr>
        </p:nvSpPr>
        <p:spPr>
          <a:xfrm>
            <a:off x="6096000" y="2759075"/>
            <a:ext cx="5370513" cy="2743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503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60B78C-7825-1B9E-2F46-9F19837EC5E4}"/>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4" name="Slide Number Placeholder 3">
            <a:extLst>
              <a:ext uri="{FF2B5EF4-FFF2-40B4-BE49-F238E27FC236}">
                <a16:creationId xmlns:a16="http://schemas.microsoft.com/office/drawing/2014/main" id="{1EEB84AC-AE3D-164A-D911-91E7B963FF63}"/>
              </a:ext>
            </a:extLst>
          </p:cNvPr>
          <p:cNvSpPr>
            <a:spLocks noGrp="1"/>
          </p:cNvSpPr>
          <p:nvPr>
            <p:ph type="sldNum" sz="quarter" idx="12"/>
          </p:nvPr>
        </p:nvSpPr>
        <p:spPr>
          <a:xfrm>
            <a:off x="838200" y="6356351"/>
            <a:ext cx="1339392" cy="365125"/>
          </a:xfrm>
          <a:prstGeom prst="rect">
            <a:avLst/>
          </a:prstGeom>
        </p:spPr>
        <p:txBody>
          <a:bodyPr/>
          <a:lstStyle/>
          <a:p>
            <a:fld id="{C1ADB5CC-A375-449C-B89D-FD2A30A7DA10}" type="slidenum">
              <a:rPr lang="en-GB" smtClean="0"/>
              <a:t>‹#›</a:t>
            </a:fld>
            <a:endParaRPr lang="en-GB"/>
          </a:p>
        </p:txBody>
      </p:sp>
    </p:spTree>
    <p:extLst>
      <p:ext uri="{BB962C8B-B14F-4D97-AF65-F5344CB8AC3E}">
        <p14:creationId xmlns:p14="http://schemas.microsoft.com/office/powerpoint/2010/main" val="49961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4C77-EF36-55BA-19CD-F8504159DC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ADD8274-E755-421C-D527-EE0A7061D44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0B33988-065E-C06D-61E3-7DAA5295E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0102C548-52A9-774D-7E2D-F655EB120866}"/>
              </a:ext>
            </a:extLst>
          </p:cNvPr>
          <p:cNvSpPr>
            <a:spLocks noGrp="1"/>
          </p:cNvSpPr>
          <p:nvPr>
            <p:ph type="ftr" sz="quarter" idx="11"/>
          </p:nvPr>
        </p:nvSpPr>
        <p:spPr>
          <a:xfrm>
            <a:off x="2307996" y="6356351"/>
            <a:ext cx="2057400" cy="365125"/>
          </a:xfrm>
          <a:prstGeom prst="rect">
            <a:avLst/>
          </a:prstGeom>
        </p:spPr>
        <p:txBody>
          <a:bodyPr/>
          <a:lstStyle/>
          <a:p>
            <a:r>
              <a:rPr lang="en-GB"/>
              <a:t>Cotswold District Council</a:t>
            </a:r>
          </a:p>
        </p:txBody>
      </p:sp>
      <p:sp>
        <p:nvSpPr>
          <p:cNvPr id="7" name="Slide Number Placeholder 6">
            <a:extLst>
              <a:ext uri="{FF2B5EF4-FFF2-40B4-BE49-F238E27FC236}">
                <a16:creationId xmlns:a16="http://schemas.microsoft.com/office/drawing/2014/main" id="{9FD861EC-D4E0-8215-21B5-E41041EAB32E}"/>
              </a:ext>
            </a:extLst>
          </p:cNvPr>
          <p:cNvSpPr>
            <a:spLocks noGrp="1"/>
          </p:cNvSpPr>
          <p:nvPr>
            <p:ph type="sldNum" sz="quarter" idx="12"/>
          </p:nvPr>
        </p:nvSpPr>
        <p:spPr>
          <a:xfrm>
            <a:off x="839788" y="6356350"/>
            <a:ext cx="1339392" cy="365125"/>
          </a:xfrm>
          <a:prstGeom prst="rect">
            <a:avLst/>
          </a:prstGeom>
        </p:spPr>
        <p:txBody>
          <a:bodyPr/>
          <a:lstStyle/>
          <a:p>
            <a:fld id="{C1ADB5CC-A375-449C-B89D-FD2A30A7DA10}" type="slidenum">
              <a:rPr lang="en-GB" smtClean="0"/>
              <a:t>‹#›</a:t>
            </a:fld>
            <a:endParaRPr lang="en-GB"/>
          </a:p>
        </p:txBody>
      </p:sp>
    </p:spTree>
    <p:extLst>
      <p:ext uri="{BB962C8B-B14F-4D97-AF65-F5344CB8AC3E}">
        <p14:creationId xmlns:p14="http://schemas.microsoft.com/office/powerpoint/2010/main" val="385761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642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FC42D-214E-9FC0-95D4-E66581350EF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3605012-EDEA-540C-3CFB-5F028DD28410}"/>
              </a:ext>
            </a:extLst>
          </p:cNvPr>
          <p:cNvSpPr>
            <a:spLocks noGrp="1"/>
          </p:cNvSpPr>
          <p:nvPr>
            <p:ph type="body" idx="1"/>
          </p:nvPr>
        </p:nvSpPr>
        <p:spPr>
          <a:xfrm>
            <a:off x="838200" y="1825626"/>
            <a:ext cx="10515600" cy="397600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24002D62-C2E0-0E2E-D22E-08438096DAE4}"/>
              </a:ext>
            </a:extLst>
          </p:cNvPr>
          <p:cNvSpPr>
            <a:spLocks noGrp="1"/>
          </p:cNvSpPr>
          <p:nvPr>
            <p:ph type="ftr" sz="quarter" idx="3"/>
          </p:nvPr>
        </p:nvSpPr>
        <p:spPr>
          <a:xfrm>
            <a:off x="2307996" y="6356351"/>
            <a:ext cx="2057400" cy="365125"/>
          </a:xfrm>
          <a:prstGeom prst="rect">
            <a:avLst/>
          </a:prstGeom>
        </p:spPr>
        <p:txBody>
          <a:bodyPr vert="horz" lIns="91440" tIns="45720" rIns="91440" bIns="45720" rtlCol="0" anchor="ctr"/>
          <a:lstStyle>
            <a:lvl1pPr algn="ctr">
              <a:defRPr sz="1200">
                <a:solidFill>
                  <a:schemeClr val="tx2"/>
                </a:solidFill>
                <a:latin typeface="Ebrima" panose="02000000000000000000" pitchFamily="2" charset="0"/>
                <a:ea typeface="Ebrima" panose="02000000000000000000" pitchFamily="2" charset="0"/>
                <a:cs typeface="Ebrima" panose="02000000000000000000" pitchFamily="2" charset="0"/>
              </a:defRPr>
            </a:lvl1pPr>
          </a:lstStyle>
          <a:p>
            <a:r>
              <a:rPr lang="en-GB" dirty="0"/>
              <a:t>Cotswold District Council</a:t>
            </a:r>
          </a:p>
        </p:txBody>
      </p:sp>
      <p:sp>
        <p:nvSpPr>
          <p:cNvPr id="6" name="Slide Number Placeholder 5">
            <a:extLst>
              <a:ext uri="{FF2B5EF4-FFF2-40B4-BE49-F238E27FC236}">
                <a16:creationId xmlns:a16="http://schemas.microsoft.com/office/drawing/2014/main" id="{1BCFABA1-2E85-EA03-7C44-4802FF7B7A16}"/>
              </a:ext>
            </a:extLst>
          </p:cNvPr>
          <p:cNvSpPr>
            <a:spLocks noGrp="1"/>
          </p:cNvSpPr>
          <p:nvPr>
            <p:ph type="sldNum" sz="quarter" idx="4"/>
          </p:nvPr>
        </p:nvSpPr>
        <p:spPr>
          <a:xfrm>
            <a:off x="838200" y="6356351"/>
            <a:ext cx="1339392" cy="365125"/>
          </a:xfrm>
          <a:prstGeom prst="rect">
            <a:avLst/>
          </a:prstGeom>
        </p:spPr>
        <p:txBody>
          <a:bodyPr vert="horz" lIns="91440" tIns="45720" rIns="91440" bIns="45720" rtlCol="0" anchor="ctr"/>
          <a:lstStyle>
            <a:lvl1pPr algn="r">
              <a:defRPr sz="1200">
                <a:solidFill>
                  <a:schemeClr val="tx2"/>
                </a:solidFill>
                <a:latin typeface="Ebrima" panose="02000000000000000000" pitchFamily="2" charset="0"/>
                <a:ea typeface="Ebrima" panose="02000000000000000000" pitchFamily="2" charset="0"/>
                <a:cs typeface="Ebrima" panose="02000000000000000000" pitchFamily="2" charset="0"/>
              </a:defRPr>
            </a:lvl1pPr>
          </a:lstStyle>
          <a:p>
            <a:fld id="{AB0ADE67-FE87-48B1-90CF-8CA0C1BF5598}" type="slidenum">
              <a:rPr lang="en-GB" smtClean="0"/>
              <a:pPr/>
              <a:t>‹#›</a:t>
            </a:fld>
            <a:endParaRPr lang="en-GB" dirty="0"/>
          </a:p>
        </p:txBody>
      </p:sp>
      <p:pic>
        <p:nvPicPr>
          <p:cNvPr id="7" name="Picture 6" descr="A black and white sign with white text&#10;&#10;Description automatically generated">
            <a:extLst>
              <a:ext uri="{FF2B5EF4-FFF2-40B4-BE49-F238E27FC236}">
                <a16:creationId xmlns:a16="http://schemas.microsoft.com/office/drawing/2014/main" id="{51110E29-1CD7-5B17-7A10-0B88AC69073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10601" y="5801628"/>
            <a:ext cx="2831969" cy="919849"/>
          </a:xfrm>
          <a:prstGeom prst="rect">
            <a:avLst/>
          </a:prstGeom>
        </p:spPr>
      </p:pic>
    </p:spTree>
    <p:extLst>
      <p:ext uri="{BB962C8B-B14F-4D97-AF65-F5344CB8AC3E}">
        <p14:creationId xmlns:p14="http://schemas.microsoft.com/office/powerpoint/2010/main" val="921587217"/>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1" r:id="rId13"/>
  </p:sldLayoutIdLst>
  <p:hf hdr="0" dt="0"/>
  <p:txStyles>
    <p:titleStyle>
      <a:lvl1pPr algn="l" defTabSz="914377" rtl="0" eaLnBrk="1" latinLnBrk="0" hangingPunct="1">
        <a:lnSpc>
          <a:spcPct val="90000"/>
        </a:lnSpc>
        <a:spcBef>
          <a:spcPct val="0"/>
        </a:spcBef>
        <a:buNone/>
        <a:defRPr sz="4400" kern="1200">
          <a:solidFill>
            <a:schemeClr val="tx2"/>
          </a:solidFill>
          <a:latin typeface="Ebrima" panose="02000000000000000000" pitchFamily="2" charset="0"/>
          <a:ea typeface="Ebrima" panose="02000000000000000000" pitchFamily="2" charset="0"/>
          <a:cs typeface="Ebrima" panose="020000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baseline="0">
          <a:solidFill>
            <a:schemeClr val="tx2"/>
          </a:solidFill>
          <a:latin typeface="Ebrima" panose="020000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Ebrima" panose="02000000000000000000" pitchFamily="2" charset="0"/>
          <a:ea typeface="Ebrima" panose="02000000000000000000" pitchFamily="2" charset="0"/>
          <a:cs typeface="Ebrima" panose="02000000000000000000"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Ebrima" panose="02000000000000000000" pitchFamily="2" charset="0"/>
          <a:ea typeface="Ebrima" panose="02000000000000000000" pitchFamily="2" charset="0"/>
          <a:cs typeface="Ebrima" panose="02000000000000000000"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Ebrima" panose="02000000000000000000" pitchFamily="2" charset="0"/>
          <a:ea typeface="Ebrima" panose="02000000000000000000" pitchFamily="2" charset="0"/>
          <a:cs typeface="Ebrima" panose="02000000000000000000"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Ebrima" panose="02000000000000000000" pitchFamily="2" charset="0"/>
          <a:ea typeface="Ebrima" panose="02000000000000000000" pitchFamily="2" charset="0"/>
          <a:cs typeface="Ebrima"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ustomXml" Target="../ink/ink3.xml"/><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3E97824-B46A-B9FB-F74E-B3DC03DE6F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8" name="Slide Number Placeholder 7">
            <a:extLst>
              <a:ext uri="{FF2B5EF4-FFF2-40B4-BE49-F238E27FC236}">
                <a16:creationId xmlns:a16="http://schemas.microsoft.com/office/drawing/2014/main" id="{1F2607EC-B930-AB25-5871-201628101E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descr="A green and yellow shapes with white text&#10;&#10;AI-generated content may be incorrect.">
            <a:extLst>
              <a:ext uri="{FF2B5EF4-FFF2-40B4-BE49-F238E27FC236}">
                <a16:creationId xmlns:a16="http://schemas.microsoft.com/office/drawing/2014/main" id="{F0406FF3-71C3-03E9-5F43-F8E9543E5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23" y="-664273"/>
            <a:ext cx="8186545" cy="8186545"/>
          </a:xfrm>
          <a:prstGeom prst="rect">
            <a:avLst/>
          </a:prstGeom>
        </p:spPr>
      </p:pic>
      <p:sp>
        <p:nvSpPr>
          <p:cNvPr id="2" name="TextBox 1">
            <a:extLst>
              <a:ext uri="{FF2B5EF4-FFF2-40B4-BE49-F238E27FC236}">
                <a16:creationId xmlns:a16="http://schemas.microsoft.com/office/drawing/2014/main" id="{503D98DE-D04B-ADFD-C0C7-54890BB8861E}"/>
              </a:ext>
            </a:extLst>
          </p:cNvPr>
          <p:cNvSpPr txBox="1"/>
          <p:nvPr/>
        </p:nvSpPr>
        <p:spPr>
          <a:xfrm>
            <a:off x="7347097" y="340242"/>
            <a:ext cx="4573557" cy="1358075"/>
          </a:xfrm>
          <a:prstGeom prst="rect">
            <a:avLst/>
          </a:prstGeom>
          <a:noFill/>
        </p:spPr>
        <p:txBody>
          <a:bodyPr wrap="square" lIns="91440" tIns="45720" rIns="91440" bIns="45720" rtlCol="0" anchor="t">
            <a:spAutoFit/>
          </a:bodyPr>
          <a:lstStyle/>
          <a:p>
            <a:r>
              <a:rPr lang="en-GB" sz="2000" b="1" dirty="0">
                <a:latin typeface="Gowun Batang" pitchFamily="2" charset="-127"/>
                <a:ea typeface="Gowun Batang"/>
              </a:rPr>
              <a:t>Juliet Layton</a:t>
            </a:r>
            <a:endParaRPr lang="en-GB" sz="2000" b="1" dirty="0">
              <a:latin typeface="Gowun Batang" pitchFamily="2" charset="-127"/>
              <a:ea typeface="Gowun Batang" pitchFamily="2" charset="-127"/>
            </a:endParaRPr>
          </a:p>
          <a:p>
            <a:r>
              <a:rPr lang="en-GB" sz="2000" dirty="0">
                <a:solidFill>
                  <a:schemeClr val="tx1">
                    <a:lumMod val="20000"/>
                    <a:lumOff val="80000"/>
                  </a:schemeClr>
                </a:solidFill>
                <a:latin typeface="Gowun Batang" pitchFamily="2" charset="-127"/>
                <a:ea typeface="Gowun Batang"/>
              </a:rPr>
              <a:t>Deputy Leader / Housing &amp; Planning portfolio holder</a:t>
            </a:r>
          </a:p>
          <a:p>
            <a:r>
              <a:rPr lang="en-GB" sz="2000" dirty="0">
                <a:latin typeface="Gowun Batang" pitchFamily="2" charset="-127"/>
                <a:ea typeface="Gowun Batang"/>
              </a:rPr>
              <a:t>Cotswold District Council</a:t>
            </a:r>
          </a:p>
        </p:txBody>
      </p:sp>
      <p:sp>
        <p:nvSpPr>
          <p:cNvPr id="4" name="TextBox 3">
            <a:extLst>
              <a:ext uri="{FF2B5EF4-FFF2-40B4-BE49-F238E27FC236}">
                <a16:creationId xmlns:a16="http://schemas.microsoft.com/office/drawing/2014/main" id="{2415A6C6-6EDD-8046-B6ED-FA6054AA8705}"/>
              </a:ext>
            </a:extLst>
          </p:cNvPr>
          <p:cNvSpPr txBox="1"/>
          <p:nvPr/>
        </p:nvSpPr>
        <p:spPr>
          <a:xfrm>
            <a:off x="8245273" y="1714205"/>
            <a:ext cx="4284921" cy="1015663"/>
          </a:xfrm>
          <a:prstGeom prst="rect">
            <a:avLst/>
          </a:prstGeom>
          <a:noFill/>
        </p:spPr>
        <p:txBody>
          <a:bodyPr wrap="square" lIns="91440" tIns="45720" rIns="91440" bIns="45720" rtlCol="0" anchor="t">
            <a:spAutoFit/>
          </a:bodyPr>
          <a:lstStyle/>
          <a:p>
            <a:r>
              <a:rPr lang="en-GB" sz="2000" b="1" dirty="0">
                <a:latin typeface="Gowun Batang" pitchFamily="2" charset="-127"/>
                <a:ea typeface="Gowun Batang"/>
              </a:rPr>
              <a:t>Jo Symons</a:t>
            </a:r>
            <a:endParaRPr lang="en-GB" sz="2000" b="1" dirty="0">
              <a:latin typeface="Gowun Batang" pitchFamily="2" charset="-127"/>
              <a:ea typeface="Gowun Batang" pitchFamily="2" charset="-127"/>
            </a:endParaRPr>
          </a:p>
          <a:p>
            <a:r>
              <a:rPr lang="en-GB" sz="2000" dirty="0">
                <a:solidFill>
                  <a:schemeClr val="tx1">
                    <a:lumMod val="20000"/>
                    <a:lumOff val="80000"/>
                  </a:schemeClr>
                </a:solidFill>
                <a:latin typeface="Gowun Batang" pitchFamily="2" charset="-127"/>
                <a:ea typeface="Gowun Batang"/>
              </a:rPr>
              <a:t>Head of Planning Policy</a:t>
            </a:r>
          </a:p>
          <a:p>
            <a:r>
              <a:rPr lang="en-GB" sz="2000" dirty="0">
                <a:latin typeface="Gowun Batang" pitchFamily="2" charset="-127"/>
                <a:ea typeface="Gowun Batang" pitchFamily="2" charset="-127"/>
              </a:rPr>
              <a:t>Cotswold District Council</a:t>
            </a:r>
          </a:p>
        </p:txBody>
      </p:sp>
    </p:spTree>
    <p:extLst>
      <p:ext uri="{BB962C8B-B14F-4D97-AF65-F5344CB8AC3E}">
        <p14:creationId xmlns:p14="http://schemas.microsoft.com/office/powerpoint/2010/main" val="15831349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887B-EF61-28C9-DF64-6F2C518227CA}"/>
            </a:ext>
          </a:extLst>
        </p:cNvPr>
        <p:cNvGrpSpPr/>
        <p:nvPr/>
      </p:nvGrpSpPr>
      <p:grpSpPr>
        <a:xfrm>
          <a:off x="0" y="0"/>
          <a:ext cx="0" cy="0"/>
          <a:chOff x="0" y="0"/>
          <a:chExt cx="0" cy="0"/>
        </a:xfrm>
      </p:grpSpPr>
      <p:sp>
        <p:nvSpPr>
          <p:cNvPr id="16" name="Oval 2">
            <a:extLst>
              <a:ext uri="{FF2B5EF4-FFF2-40B4-BE49-F238E27FC236}">
                <a16:creationId xmlns:a16="http://schemas.microsoft.com/office/drawing/2014/main" id="{A059FF75-1A49-143F-7E2F-072154EF0790}"/>
              </a:ext>
            </a:extLst>
          </p:cNvPr>
          <p:cNvSpPr/>
          <p:nvPr/>
        </p:nvSpPr>
        <p:spPr>
          <a:xfrm>
            <a:off x="45801" y="-320674"/>
            <a:ext cx="6581789" cy="2989011"/>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5" name="Oval 2">
            <a:extLst>
              <a:ext uri="{FF2B5EF4-FFF2-40B4-BE49-F238E27FC236}">
                <a16:creationId xmlns:a16="http://schemas.microsoft.com/office/drawing/2014/main" id="{142F26E9-4B1B-E54F-F853-937D30A96637}"/>
              </a:ext>
            </a:extLst>
          </p:cNvPr>
          <p:cNvSpPr/>
          <p:nvPr/>
        </p:nvSpPr>
        <p:spPr>
          <a:xfrm rot="10800000">
            <a:off x="-238181" y="2205709"/>
            <a:ext cx="7022090" cy="2706194"/>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4" name="Oval 2">
            <a:extLst>
              <a:ext uri="{FF2B5EF4-FFF2-40B4-BE49-F238E27FC236}">
                <a16:creationId xmlns:a16="http://schemas.microsoft.com/office/drawing/2014/main" id="{6D5ECA5D-45A9-2570-B72D-E3258A5F276F}"/>
              </a:ext>
            </a:extLst>
          </p:cNvPr>
          <p:cNvSpPr/>
          <p:nvPr/>
        </p:nvSpPr>
        <p:spPr>
          <a:xfrm>
            <a:off x="226211" y="5002736"/>
            <a:ext cx="6581789" cy="2989011"/>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 name="Title 1">
            <a:extLst>
              <a:ext uri="{FF2B5EF4-FFF2-40B4-BE49-F238E27FC236}">
                <a16:creationId xmlns:a16="http://schemas.microsoft.com/office/drawing/2014/main" id="{3FE19397-A405-1FA1-5871-6AF202BD3FEE}"/>
              </a:ext>
            </a:extLst>
          </p:cNvPr>
          <p:cNvSpPr>
            <a:spLocks noGrp="1"/>
          </p:cNvSpPr>
          <p:nvPr>
            <p:ph type="title"/>
          </p:nvPr>
        </p:nvSpPr>
        <p:spPr>
          <a:xfrm>
            <a:off x="6885060" y="456352"/>
            <a:ext cx="5306939" cy="1325563"/>
          </a:xfrm>
        </p:spPr>
        <p:txBody>
          <a:bodyPr>
            <a:noAutofit/>
          </a:bodyPr>
          <a:lstStyle/>
          <a:p>
            <a:r>
              <a:rPr lang="en-GB" sz="4000" dirty="0">
                <a:solidFill>
                  <a:schemeClr val="tx1">
                    <a:lumMod val="20000"/>
                    <a:lumOff val="80000"/>
                  </a:schemeClr>
                </a:solidFill>
                <a:latin typeface="Gowun Batang" pitchFamily="2" charset="-127"/>
                <a:ea typeface="Gowun Batang"/>
                <a:cs typeface="Ebrima"/>
              </a:rPr>
              <a:t>What does this mean for the district? </a:t>
            </a:r>
            <a:br>
              <a:rPr lang="en-GB" sz="4000" dirty="0">
                <a:solidFill>
                  <a:schemeClr val="tx1">
                    <a:lumMod val="20000"/>
                    <a:lumOff val="80000"/>
                  </a:schemeClr>
                </a:solidFill>
                <a:latin typeface="Gowun Batang" pitchFamily="2" charset="-127"/>
                <a:ea typeface="Gowun Batang"/>
                <a:cs typeface="Ebrima"/>
              </a:rPr>
            </a:br>
            <a:r>
              <a:rPr lang="en-GB" sz="4000" b="1" dirty="0">
                <a:solidFill>
                  <a:schemeClr val="tx1">
                    <a:lumMod val="20000"/>
                    <a:lumOff val="80000"/>
                  </a:schemeClr>
                </a:solidFill>
                <a:latin typeface="Gowun Batang" pitchFamily="2" charset="-127"/>
                <a:ea typeface="Gowun Batang"/>
                <a:cs typeface="Ebrima"/>
              </a:rPr>
              <a:t>South</a:t>
            </a:r>
            <a:endParaRPr lang="en-GB" sz="3600" b="1" dirty="0"/>
          </a:p>
        </p:txBody>
      </p:sp>
      <p:sp>
        <p:nvSpPr>
          <p:cNvPr id="7" name="Footer Placeholder 6">
            <a:extLst>
              <a:ext uri="{FF2B5EF4-FFF2-40B4-BE49-F238E27FC236}">
                <a16:creationId xmlns:a16="http://schemas.microsoft.com/office/drawing/2014/main" id="{2C870B91-84A9-6710-BB46-A08603BAC8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8" name="Slide Number Placeholder 7">
            <a:extLst>
              <a:ext uri="{FF2B5EF4-FFF2-40B4-BE49-F238E27FC236}">
                <a16:creationId xmlns:a16="http://schemas.microsoft.com/office/drawing/2014/main" id="{C37EE9D0-0DB5-2FAC-84D1-EEB9258372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graphicFrame>
        <p:nvGraphicFramePr>
          <p:cNvPr id="9" name="Content Placeholder 8">
            <a:extLst>
              <a:ext uri="{FF2B5EF4-FFF2-40B4-BE49-F238E27FC236}">
                <a16:creationId xmlns:a16="http://schemas.microsoft.com/office/drawing/2014/main" id="{FEBDAA8C-B0E5-C7EB-7D84-9C93942E81EE}"/>
              </a:ext>
            </a:extLst>
          </p:cNvPr>
          <p:cNvGraphicFramePr>
            <a:graphicFrameLocks noGrp="1"/>
          </p:cNvGraphicFramePr>
          <p:nvPr>
            <p:ph sz="half" idx="2"/>
          </p:nvPr>
        </p:nvGraphicFramePr>
        <p:xfrm>
          <a:off x="938213" y="2588419"/>
          <a:ext cx="5157787"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89EFE44C-785B-079F-2B64-5D15DC4941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669" t="43914" r="9394" b="13473"/>
          <a:stretch>
            <a:fillRect/>
          </a:stretch>
        </p:blipFill>
        <p:spPr bwMode="auto">
          <a:xfrm>
            <a:off x="638310" y="141954"/>
            <a:ext cx="5554347" cy="65795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1AE510B-3103-DBF2-FC14-DDBD7C8B89F9}"/>
              </a:ext>
            </a:extLst>
          </p:cNvPr>
          <p:cNvSpPr/>
          <p:nvPr/>
        </p:nvSpPr>
        <p:spPr>
          <a:xfrm rot="19726223">
            <a:off x="7043207" y="1828096"/>
            <a:ext cx="4970461" cy="4466508"/>
          </a:xfrm>
          <a:custGeom>
            <a:avLst/>
            <a:gdLst>
              <a:gd name="connsiteX0" fmla="*/ 0 w 3943755"/>
              <a:gd name="connsiteY0" fmla="*/ 1641921 h 3283841"/>
              <a:gd name="connsiteX1" fmla="*/ 1971878 w 3943755"/>
              <a:gd name="connsiteY1" fmla="*/ 0 h 3283841"/>
              <a:gd name="connsiteX2" fmla="*/ 3943756 w 3943755"/>
              <a:gd name="connsiteY2" fmla="*/ 1641921 h 3283841"/>
              <a:gd name="connsiteX3" fmla="*/ 1971878 w 3943755"/>
              <a:gd name="connsiteY3" fmla="*/ 3283842 h 3283841"/>
              <a:gd name="connsiteX4" fmla="*/ 0 w 3943755"/>
              <a:gd name="connsiteY4" fmla="*/ 1641921 h 3283841"/>
              <a:gd name="connsiteX0" fmla="*/ 0 w 4043964"/>
              <a:gd name="connsiteY0" fmla="*/ 1224374 h 3296541"/>
              <a:gd name="connsiteX1" fmla="*/ 2072086 w 4043964"/>
              <a:gd name="connsiteY1" fmla="*/ 8338 h 3296541"/>
              <a:gd name="connsiteX2" fmla="*/ 4043964 w 4043964"/>
              <a:gd name="connsiteY2" fmla="*/ 1650259 h 3296541"/>
              <a:gd name="connsiteX3" fmla="*/ 2072086 w 4043964"/>
              <a:gd name="connsiteY3" fmla="*/ 3292180 h 3296541"/>
              <a:gd name="connsiteX4" fmla="*/ 0 w 4043964"/>
              <a:gd name="connsiteY4" fmla="*/ 1224374 h 3296541"/>
              <a:gd name="connsiteX0" fmla="*/ 10738 w 4054702"/>
              <a:gd name="connsiteY0" fmla="*/ 1220761 h 3268003"/>
              <a:gd name="connsiteX1" fmla="*/ 2082824 w 4054702"/>
              <a:gd name="connsiteY1" fmla="*/ 4725 h 3268003"/>
              <a:gd name="connsiteX2" fmla="*/ 4054702 w 4054702"/>
              <a:gd name="connsiteY2" fmla="*/ 1646646 h 3268003"/>
              <a:gd name="connsiteX3" fmla="*/ 3009750 w 4054702"/>
              <a:gd name="connsiteY3" fmla="*/ 3263515 h 3268003"/>
              <a:gd name="connsiteX4" fmla="*/ 10738 w 4054702"/>
              <a:gd name="connsiteY4" fmla="*/ 1220761 h 326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702" h="3268003">
                <a:moveTo>
                  <a:pt x="10738" y="1220761"/>
                </a:moveTo>
                <a:cubicBezTo>
                  <a:pt x="-143750" y="677629"/>
                  <a:pt x="1408830" y="-66256"/>
                  <a:pt x="2082824" y="4725"/>
                </a:cubicBezTo>
                <a:cubicBezTo>
                  <a:pt x="2756818" y="75706"/>
                  <a:pt x="4054702" y="739838"/>
                  <a:pt x="4054702" y="1646646"/>
                </a:cubicBezTo>
                <a:cubicBezTo>
                  <a:pt x="4054702" y="2553454"/>
                  <a:pt x="3683744" y="3334496"/>
                  <a:pt x="3009750" y="3263515"/>
                </a:cubicBezTo>
                <a:cubicBezTo>
                  <a:pt x="2335756" y="3192534"/>
                  <a:pt x="165226" y="1763893"/>
                  <a:pt x="10738" y="1220761"/>
                </a:cubicBezTo>
                <a:close/>
              </a:path>
            </a:pathLst>
          </a:custGeom>
          <a:solidFill>
            <a:srgbClr val="FEF2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17" name="Oval 16">
            <a:extLst>
              <a:ext uri="{FF2B5EF4-FFF2-40B4-BE49-F238E27FC236}">
                <a16:creationId xmlns:a16="http://schemas.microsoft.com/office/drawing/2014/main" id="{F30287D2-CBAE-F282-A3A1-238867F0CF09}"/>
              </a:ext>
            </a:extLst>
          </p:cNvPr>
          <p:cNvSpPr/>
          <p:nvPr/>
        </p:nvSpPr>
        <p:spPr>
          <a:xfrm>
            <a:off x="8403149" y="2681156"/>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8" name="TextBox 17">
            <a:extLst>
              <a:ext uri="{FF2B5EF4-FFF2-40B4-BE49-F238E27FC236}">
                <a16:creationId xmlns:a16="http://schemas.microsoft.com/office/drawing/2014/main" id="{AE4D58D8-E338-DF1B-4536-6F95433DC759}"/>
              </a:ext>
            </a:extLst>
          </p:cNvPr>
          <p:cNvSpPr txBox="1"/>
          <p:nvPr/>
        </p:nvSpPr>
        <p:spPr>
          <a:xfrm>
            <a:off x="9074590" y="2662457"/>
            <a:ext cx="20443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District boundary</a:t>
            </a:r>
          </a:p>
        </p:txBody>
      </p:sp>
      <p:sp>
        <p:nvSpPr>
          <p:cNvPr id="19" name="Oval 16">
            <a:extLst>
              <a:ext uri="{FF2B5EF4-FFF2-40B4-BE49-F238E27FC236}">
                <a16:creationId xmlns:a16="http://schemas.microsoft.com/office/drawing/2014/main" id="{C2ED5490-E997-8954-8206-80C8DB46DF00}"/>
              </a:ext>
            </a:extLst>
          </p:cNvPr>
          <p:cNvSpPr/>
          <p:nvPr/>
        </p:nvSpPr>
        <p:spPr>
          <a:xfrm>
            <a:off x="8380992" y="3143718"/>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chemeClr val="tx2">
              <a:lumMod val="9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0" name="TextBox 19">
            <a:extLst>
              <a:ext uri="{FF2B5EF4-FFF2-40B4-BE49-F238E27FC236}">
                <a16:creationId xmlns:a16="http://schemas.microsoft.com/office/drawing/2014/main" id="{180C2715-C261-A023-C636-B30E6747B37E}"/>
              </a:ext>
            </a:extLst>
          </p:cNvPr>
          <p:cNvSpPr txBox="1"/>
          <p:nvPr/>
        </p:nvSpPr>
        <p:spPr>
          <a:xfrm>
            <a:off x="9087116" y="3025455"/>
            <a:ext cx="20443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Cotswold National Landscape</a:t>
            </a:r>
          </a:p>
        </p:txBody>
      </p:sp>
      <p:sp>
        <p:nvSpPr>
          <p:cNvPr id="21" name="Oval 16">
            <a:extLst>
              <a:ext uri="{FF2B5EF4-FFF2-40B4-BE49-F238E27FC236}">
                <a16:creationId xmlns:a16="http://schemas.microsoft.com/office/drawing/2014/main" id="{C498E64A-A035-F08F-65C4-F8469CD4A87D}"/>
              </a:ext>
            </a:extLst>
          </p:cNvPr>
          <p:cNvSpPr/>
          <p:nvPr/>
        </p:nvSpPr>
        <p:spPr>
          <a:xfrm>
            <a:off x="7434970" y="3959975"/>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rgbClr val="339933"/>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2" name="TextBox 21">
            <a:extLst>
              <a:ext uri="{FF2B5EF4-FFF2-40B4-BE49-F238E27FC236}">
                <a16:creationId xmlns:a16="http://schemas.microsoft.com/office/drawing/2014/main" id="{E9D16F6F-95A6-F99B-CD5A-02A002526565}"/>
              </a:ext>
            </a:extLst>
          </p:cNvPr>
          <p:cNvSpPr txBox="1"/>
          <p:nvPr/>
        </p:nvSpPr>
        <p:spPr>
          <a:xfrm>
            <a:off x="8100189" y="3717599"/>
            <a:ext cx="15138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Current settlement size</a:t>
            </a:r>
          </a:p>
        </p:txBody>
      </p:sp>
      <p:sp>
        <p:nvSpPr>
          <p:cNvPr id="23" name="Oval 16">
            <a:extLst>
              <a:ext uri="{FF2B5EF4-FFF2-40B4-BE49-F238E27FC236}">
                <a16:creationId xmlns:a16="http://schemas.microsoft.com/office/drawing/2014/main" id="{E88814E1-044D-45C7-4179-E1104DE4971A}"/>
              </a:ext>
            </a:extLst>
          </p:cNvPr>
          <p:cNvSpPr/>
          <p:nvPr/>
        </p:nvSpPr>
        <p:spPr>
          <a:xfrm>
            <a:off x="9482009" y="3947449"/>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rgbClr val="FFC000"/>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4" name="TextBox 23">
            <a:extLst>
              <a:ext uri="{FF2B5EF4-FFF2-40B4-BE49-F238E27FC236}">
                <a16:creationId xmlns:a16="http://schemas.microsoft.com/office/drawing/2014/main" id="{1B333577-15CF-E782-D14D-27F472DC370A}"/>
              </a:ext>
            </a:extLst>
          </p:cNvPr>
          <p:cNvSpPr txBox="1"/>
          <p:nvPr/>
        </p:nvSpPr>
        <p:spPr>
          <a:xfrm>
            <a:off x="10122176" y="3717599"/>
            <a:ext cx="15138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Existing permissions &amp; allocations</a:t>
            </a:r>
          </a:p>
        </p:txBody>
      </p:sp>
      <p:sp>
        <p:nvSpPr>
          <p:cNvPr id="25" name="Oval 16">
            <a:extLst>
              <a:ext uri="{FF2B5EF4-FFF2-40B4-BE49-F238E27FC236}">
                <a16:creationId xmlns:a16="http://schemas.microsoft.com/office/drawing/2014/main" id="{5A8C9D59-887F-BD08-9F77-4992AA43F3F3}"/>
              </a:ext>
            </a:extLst>
          </p:cNvPr>
          <p:cNvSpPr/>
          <p:nvPr/>
        </p:nvSpPr>
        <p:spPr>
          <a:xfrm>
            <a:off x="8525447" y="4765337"/>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rgbClr val="FF33CC"/>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6" name="TextBox 25">
            <a:extLst>
              <a:ext uri="{FF2B5EF4-FFF2-40B4-BE49-F238E27FC236}">
                <a16:creationId xmlns:a16="http://schemas.microsoft.com/office/drawing/2014/main" id="{410D2C16-92FB-6400-4836-3D36B1E603DF}"/>
              </a:ext>
            </a:extLst>
          </p:cNvPr>
          <p:cNvSpPr txBox="1"/>
          <p:nvPr/>
        </p:nvSpPr>
        <p:spPr>
          <a:xfrm>
            <a:off x="9156173" y="4725570"/>
            <a:ext cx="2189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Indicative additional new homes</a:t>
            </a:r>
          </a:p>
        </p:txBody>
      </p:sp>
      <p:sp>
        <p:nvSpPr>
          <p:cNvPr id="27" name="TextBox 26">
            <a:extLst>
              <a:ext uri="{FF2B5EF4-FFF2-40B4-BE49-F238E27FC236}">
                <a16:creationId xmlns:a16="http://schemas.microsoft.com/office/drawing/2014/main" id="{B4CD7898-24AF-9D0A-6A09-A68C09F09530}"/>
              </a:ext>
            </a:extLst>
          </p:cNvPr>
          <p:cNvSpPr txBox="1"/>
          <p:nvPr/>
        </p:nvSpPr>
        <p:spPr>
          <a:xfrm>
            <a:off x="9291680" y="2028740"/>
            <a:ext cx="19386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64226"/>
                </a:solidFill>
                <a:effectLst/>
                <a:uLnTx/>
                <a:uFillTx/>
                <a:latin typeface="Gowun Batang" pitchFamily="2" charset="-127"/>
                <a:ea typeface="Gowun Batang" pitchFamily="2" charset="-127"/>
                <a:cs typeface="+mn-cs"/>
              </a:rPr>
              <a:t>Key</a:t>
            </a:r>
          </a:p>
        </p:txBody>
      </p:sp>
    </p:spTree>
    <p:extLst>
      <p:ext uri="{BB962C8B-B14F-4D97-AF65-F5344CB8AC3E}">
        <p14:creationId xmlns:p14="http://schemas.microsoft.com/office/powerpoint/2010/main" val="24814572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2">
            <a:extLst>
              <a:ext uri="{FF2B5EF4-FFF2-40B4-BE49-F238E27FC236}">
                <a16:creationId xmlns:a16="http://schemas.microsoft.com/office/drawing/2014/main" id="{CF2A88E1-00E9-EE3A-AE42-BC3179F3D557}"/>
              </a:ext>
            </a:extLst>
          </p:cNvPr>
          <p:cNvSpPr/>
          <p:nvPr/>
        </p:nvSpPr>
        <p:spPr>
          <a:xfrm>
            <a:off x="45801" y="-320674"/>
            <a:ext cx="6581789" cy="2989011"/>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5" name="Oval 2">
            <a:extLst>
              <a:ext uri="{FF2B5EF4-FFF2-40B4-BE49-F238E27FC236}">
                <a16:creationId xmlns:a16="http://schemas.microsoft.com/office/drawing/2014/main" id="{6179A0AB-0CC8-6D27-0804-B7038A228639}"/>
              </a:ext>
            </a:extLst>
          </p:cNvPr>
          <p:cNvSpPr/>
          <p:nvPr/>
        </p:nvSpPr>
        <p:spPr>
          <a:xfrm rot="10800000">
            <a:off x="-238181" y="2205709"/>
            <a:ext cx="7022090" cy="2706194"/>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4" name="Oval 2">
            <a:extLst>
              <a:ext uri="{FF2B5EF4-FFF2-40B4-BE49-F238E27FC236}">
                <a16:creationId xmlns:a16="http://schemas.microsoft.com/office/drawing/2014/main" id="{BBD53472-573D-A2D1-1B59-C4AEEEB6797F}"/>
              </a:ext>
            </a:extLst>
          </p:cNvPr>
          <p:cNvSpPr/>
          <p:nvPr/>
        </p:nvSpPr>
        <p:spPr>
          <a:xfrm>
            <a:off x="226211" y="5002736"/>
            <a:ext cx="6581789" cy="2989011"/>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 name="Title 1">
            <a:extLst>
              <a:ext uri="{FF2B5EF4-FFF2-40B4-BE49-F238E27FC236}">
                <a16:creationId xmlns:a16="http://schemas.microsoft.com/office/drawing/2014/main" id="{225C776E-599C-0C56-E417-841118BA2D07}"/>
              </a:ext>
            </a:extLst>
          </p:cNvPr>
          <p:cNvSpPr>
            <a:spLocks noGrp="1"/>
          </p:cNvSpPr>
          <p:nvPr>
            <p:ph type="title"/>
          </p:nvPr>
        </p:nvSpPr>
        <p:spPr>
          <a:xfrm>
            <a:off x="6885060" y="456352"/>
            <a:ext cx="5306939" cy="1325563"/>
          </a:xfrm>
        </p:spPr>
        <p:txBody>
          <a:bodyPr>
            <a:noAutofit/>
          </a:bodyPr>
          <a:lstStyle/>
          <a:p>
            <a:r>
              <a:rPr lang="en-GB" sz="4000" dirty="0">
                <a:solidFill>
                  <a:schemeClr val="tx1">
                    <a:lumMod val="20000"/>
                    <a:lumOff val="80000"/>
                  </a:schemeClr>
                </a:solidFill>
                <a:latin typeface="Gowun Batang" pitchFamily="2" charset="-127"/>
                <a:ea typeface="Gowun Batang"/>
                <a:cs typeface="Ebrima"/>
              </a:rPr>
              <a:t>What does this mean for the district? </a:t>
            </a:r>
            <a:br>
              <a:rPr lang="en-GB" sz="4000" dirty="0">
                <a:solidFill>
                  <a:schemeClr val="tx1">
                    <a:lumMod val="20000"/>
                    <a:lumOff val="80000"/>
                  </a:schemeClr>
                </a:solidFill>
                <a:latin typeface="Gowun Batang" pitchFamily="2" charset="-127"/>
                <a:ea typeface="Gowun Batang"/>
                <a:cs typeface="Ebrima"/>
              </a:rPr>
            </a:br>
            <a:r>
              <a:rPr lang="en-GB" sz="4000" b="1" dirty="0">
                <a:solidFill>
                  <a:schemeClr val="tx1">
                    <a:lumMod val="20000"/>
                    <a:lumOff val="80000"/>
                  </a:schemeClr>
                </a:solidFill>
                <a:latin typeface="Gowun Batang" pitchFamily="2" charset="-127"/>
                <a:ea typeface="Gowun Batang"/>
                <a:cs typeface="Ebrima"/>
              </a:rPr>
              <a:t>North</a:t>
            </a:r>
            <a:endParaRPr lang="en-GB" sz="3600" b="1" dirty="0"/>
          </a:p>
        </p:txBody>
      </p:sp>
      <p:sp>
        <p:nvSpPr>
          <p:cNvPr id="7" name="Footer Placeholder 6">
            <a:extLst>
              <a:ext uri="{FF2B5EF4-FFF2-40B4-BE49-F238E27FC236}">
                <a16:creationId xmlns:a16="http://schemas.microsoft.com/office/drawing/2014/main" id="{C8BCC565-0BF7-09A6-651F-E574A71896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8" name="Slide Number Placeholder 7">
            <a:extLst>
              <a:ext uri="{FF2B5EF4-FFF2-40B4-BE49-F238E27FC236}">
                <a16:creationId xmlns:a16="http://schemas.microsoft.com/office/drawing/2014/main" id="{29DBC80F-5FB3-9C86-5208-A541A558DB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graphicFrame>
        <p:nvGraphicFramePr>
          <p:cNvPr id="9" name="Content Placeholder 8">
            <a:extLst>
              <a:ext uri="{FF2B5EF4-FFF2-40B4-BE49-F238E27FC236}">
                <a16:creationId xmlns:a16="http://schemas.microsoft.com/office/drawing/2014/main" id="{EFD02BA8-1E78-F428-EA1B-0AFDD4A30789}"/>
              </a:ext>
            </a:extLst>
          </p:cNvPr>
          <p:cNvGraphicFramePr>
            <a:graphicFrameLocks noGrp="1"/>
          </p:cNvGraphicFramePr>
          <p:nvPr>
            <p:ph sz="half" idx="2"/>
          </p:nvPr>
        </p:nvGraphicFramePr>
        <p:xfrm>
          <a:off x="938213" y="2588419"/>
          <a:ext cx="5157787"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CB7D721F-0C6A-4F81-1D92-A26F099A0B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658" t="11961" r="3405" b="45426"/>
          <a:stretch>
            <a:fillRect/>
          </a:stretch>
        </p:blipFill>
        <p:spPr bwMode="auto">
          <a:xfrm>
            <a:off x="638310" y="141954"/>
            <a:ext cx="5554347" cy="65795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3B72C493-9EEF-FEBD-FF6D-5C5E6DEC57BE}"/>
              </a:ext>
            </a:extLst>
          </p:cNvPr>
          <p:cNvSpPr/>
          <p:nvPr/>
        </p:nvSpPr>
        <p:spPr>
          <a:xfrm rot="19726223">
            <a:off x="7032985" y="1807704"/>
            <a:ext cx="5030506" cy="4466508"/>
          </a:xfrm>
          <a:custGeom>
            <a:avLst/>
            <a:gdLst>
              <a:gd name="connsiteX0" fmla="*/ 0 w 3943755"/>
              <a:gd name="connsiteY0" fmla="*/ 1641921 h 3283841"/>
              <a:gd name="connsiteX1" fmla="*/ 1971878 w 3943755"/>
              <a:gd name="connsiteY1" fmla="*/ 0 h 3283841"/>
              <a:gd name="connsiteX2" fmla="*/ 3943756 w 3943755"/>
              <a:gd name="connsiteY2" fmla="*/ 1641921 h 3283841"/>
              <a:gd name="connsiteX3" fmla="*/ 1971878 w 3943755"/>
              <a:gd name="connsiteY3" fmla="*/ 3283842 h 3283841"/>
              <a:gd name="connsiteX4" fmla="*/ 0 w 3943755"/>
              <a:gd name="connsiteY4" fmla="*/ 1641921 h 3283841"/>
              <a:gd name="connsiteX0" fmla="*/ 0 w 4043964"/>
              <a:gd name="connsiteY0" fmla="*/ 1224374 h 3296541"/>
              <a:gd name="connsiteX1" fmla="*/ 2072086 w 4043964"/>
              <a:gd name="connsiteY1" fmla="*/ 8338 h 3296541"/>
              <a:gd name="connsiteX2" fmla="*/ 4043964 w 4043964"/>
              <a:gd name="connsiteY2" fmla="*/ 1650259 h 3296541"/>
              <a:gd name="connsiteX3" fmla="*/ 2072086 w 4043964"/>
              <a:gd name="connsiteY3" fmla="*/ 3292180 h 3296541"/>
              <a:gd name="connsiteX4" fmla="*/ 0 w 4043964"/>
              <a:gd name="connsiteY4" fmla="*/ 1224374 h 3296541"/>
              <a:gd name="connsiteX0" fmla="*/ 10738 w 4054702"/>
              <a:gd name="connsiteY0" fmla="*/ 1220761 h 3268003"/>
              <a:gd name="connsiteX1" fmla="*/ 2082824 w 4054702"/>
              <a:gd name="connsiteY1" fmla="*/ 4725 h 3268003"/>
              <a:gd name="connsiteX2" fmla="*/ 4054702 w 4054702"/>
              <a:gd name="connsiteY2" fmla="*/ 1646646 h 3268003"/>
              <a:gd name="connsiteX3" fmla="*/ 3009750 w 4054702"/>
              <a:gd name="connsiteY3" fmla="*/ 3263515 h 3268003"/>
              <a:gd name="connsiteX4" fmla="*/ 10738 w 4054702"/>
              <a:gd name="connsiteY4" fmla="*/ 1220761 h 326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702" h="3268003">
                <a:moveTo>
                  <a:pt x="10738" y="1220761"/>
                </a:moveTo>
                <a:cubicBezTo>
                  <a:pt x="-143750" y="677629"/>
                  <a:pt x="1408830" y="-66256"/>
                  <a:pt x="2082824" y="4725"/>
                </a:cubicBezTo>
                <a:cubicBezTo>
                  <a:pt x="2756818" y="75706"/>
                  <a:pt x="4054702" y="739838"/>
                  <a:pt x="4054702" y="1646646"/>
                </a:cubicBezTo>
                <a:cubicBezTo>
                  <a:pt x="4054702" y="2553454"/>
                  <a:pt x="3683744" y="3334496"/>
                  <a:pt x="3009750" y="3263515"/>
                </a:cubicBezTo>
                <a:cubicBezTo>
                  <a:pt x="2335756" y="3192534"/>
                  <a:pt x="165226" y="1763893"/>
                  <a:pt x="10738" y="1220761"/>
                </a:cubicBezTo>
                <a:close/>
              </a:path>
            </a:pathLst>
          </a:custGeom>
          <a:solidFill>
            <a:srgbClr val="FEF2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17" name="Oval 16">
            <a:extLst>
              <a:ext uri="{FF2B5EF4-FFF2-40B4-BE49-F238E27FC236}">
                <a16:creationId xmlns:a16="http://schemas.microsoft.com/office/drawing/2014/main" id="{42F17444-7750-271E-4242-5C4C71F545DD}"/>
              </a:ext>
            </a:extLst>
          </p:cNvPr>
          <p:cNvSpPr/>
          <p:nvPr/>
        </p:nvSpPr>
        <p:spPr>
          <a:xfrm>
            <a:off x="8403149" y="2681156"/>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8" name="TextBox 17">
            <a:extLst>
              <a:ext uri="{FF2B5EF4-FFF2-40B4-BE49-F238E27FC236}">
                <a16:creationId xmlns:a16="http://schemas.microsoft.com/office/drawing/2014/main" id="{BBFDA156-8B25-4CAF-CCF6-71BB46856630}"/>
              </a:ext>
            </a:extLst>
          </p:cNvPr>
          <p:cNvSpPr txBox="1"/>
          <p:nvPr/>
        </p:nvSpPr>
        <p:spPr>
          <a:xfrm>
            <a:off x="9074590" y="2662457"/>
            <a:ext cx="20443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District boundary</a:t>
            </a:r>
          </a:p>
        </p:txBody>
      </p:sp>
      <p:sp>
        <p:nvSpPr>
          <p:cNvPr id="19" name="Oval 16">
            <a:extLst>
              <a:ext uri="{FF2B5EF4-FFF2-40B4-BE49-F238E27FC236}">
                <a16:creationId xmlns:a16="http://schemas.microsoft.com/office/drawing/2014/main" id="{AF5C128F-BBC0-903A-3F38-572B22A7F9D3}"/>
              </a:ext>
            </a:extLst>
          </p:cNvPr>
          <p:cNvSpPr/>
          <p:nvPr/>
        </p:nvSpPr>
        <p:spPr>
          <a:xfrm>
            <a:off x="8380992" y="3143718"/>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chemeClr val="tx2">
              <a:lumMod val="9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0" name="TextBox 19">
            <a:extLst>
              <a:ext uri="{FF2B5EF4-FFF2-40B4-BE49-F238E27FC236}">
                <a16:creationId xmlns:a16="http://schemas.microsoft.com/office/drawing/2014/main" id="{3E0BCE6F-E593-5CD9-961B-93E63A7E87A3}"/>
              </a:ext>
            </a:extLst>
          </p:cNvPr>
          <p:cNvSpPr txBox="1"/>
          <p:nvPr/>
        </p:nvSpPr>
        <p:spPr>
          <a:xfrm>
            <a:off x="9087116" y="3025455"/>
            <a:ext cx="20443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Cotswold National Landscape</a:t>
            </a:r>
          </a:p>
        </p:txBody>
      </p:sp>
      <p:sp>
        <p:nvSpPr>
          <p:cNvPr id="21" name="Oval 16">
            <a:extLst>
              <a:ext uri="{FF2B5EF4-FFF2-40B4-BE49-F238E27FC236}">
                <a16:creationId xmlns:a16="http://schemas.microsoft.com/office/drawing/2014/main" id="{B60729F9-37CC-4B9C-E3B8-BF150A97ADCB}"/>
              </a:ext>
            </a:extLst>
          </p:cNvPr>
          <p:cNvSpPr/>
          <p:nvPr/>
        </p:nvSpPr>
        <p:spPr>
          <a:xfrm>
            <a:off x="7434970" y="3959975"/>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rgbClr val="339933"/>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2" name="TextBox 21">
            <a:extLst>
              <a:ext uri="{FF2B5EF4-FFF2-40B4-BE49-F238E27FC236}">
                <a16:creationId xmlns:a16="http://schemas.microsoft.com/office/drawing/2014/main" id="{B8156CDD-202D-0325-1029-3741F44F911E}"/>
              </a:ext>
            </a:extLst>
          </p:cNvPr>
          <p:cNvSpPr txBox="1"/>
          <p:nvPr/>
        </p:nvSpPr>
        <p:spPr>
          <a:xfrm>
            <a:off x="8100189" y="3717599"/>
            <a:ext cx="15138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Current settlement size</a:t>
            </a:r>
          </a:p>
        </p:txBody>
      </p:sp>
      <p:sp>
        <p:nvSpPr>
          <p:cNvPr id="23" name="Oval 16">
            <a:extLst>
              <a:ext uri="{FF2B5EF4-FFF2-40B4-BE49-F238E27FC236}">
                <a16:creationId xmlns:a16="http://schemas.microsoft.com/office/drawing/2014/main" id="{7AE863C7-620D-F279-210C-A3D65265670B}"/>
              </a:ext>
            </a:extLst>
          </p:cNvPr>
          <p:cNvSpPr/>
          <p:nvPr/>
        </p:nvSpPr>
        <p:spPr>
          <a:xfrm>
            <a:off x="9482009" y="3947449"/>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rgbClr val="FFC000"/>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4" name="TextBox 23">
            <a:extLst>
              <a:ext uri="{FF2B5EF4-FFF2-40B4-BE49-F238E27FC236}">
                <a16:creationId xmlns:a16="http://schemas.microsoft.com/office/drawing/2014/main" id="{F82EF66E-E912-E163-21F2-D4BEB9EC4C20}"/>
              </a:ext>
            </a:extLst>
          </p:cNvPr>
          <p:cNvSpPr txBox="1"/>
          <p:nvPr/>
        </p:nvSpPr>
        <p:spPr>
          <a:xfrm>
            <a:off x="10122176" y="3717599"/>
            <a:ext cx="15138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Existing permissions &amp; allocations</a:t>
            </a:r>
          </a:p>
        </p:txBody>
      </p:sp>
      <p:sp>
        <p:nvSpPr>
          <p:cNvPr id="25" name="Oval 16">
            <a:extLst>
              <a:ext uri="{FF2B5EF4-FFF2-40B4-BE49-F238E27FC236}">
                <a16:creationId xmlns:a16="http://schemas.microsoft.com/office/drawing/2014/main" id="{0AE5C800-EB11-154D-6B6C-57DD1C82E0A2}"/>
              </a:ext>
            </a:extLst>
          </p:cNvPr>
          <p:cNvSpPr/>
          <p:nvPr/>
        </p:nvSpPr>
        <p:spPr>
          <a:xfrm>
            <a:off x="8525447" y="4765337"/>
            <a:ext cx="606635" cy="369666"/>
          </a:xfrm>
          <a:custGeom>
            <a:avLst/>
            <a:gdLst>
              <a:gd name="connsiteX0" fmla="*/ 0 w 488515"/>
              <a:gd name="connsiteY0" fmla="*/ 256784 h 513568"/>
              <a:gd name="connsiteX1" fmla="*/ 244258 w 488515"/>
              <a:gd name="connsiteY1" fmla="*/ 0 h 513568"/>
              <a:gd name="connsiteX2" fmla="*/ 488516 w 488515"/>
              <a:gd name="connsiteY2" fmla="*/ 256784 h 513568"/>
              <a:gd name="connsiteX3" fmla="*/ 244258 w 488515"/>
              <a:gd name="connsiteY3" fmla="*/ 513568 h 513568"/>
              <a:gd name="connsiteX4" fmla="*/ 0 w 488515"/>
              <a:gd name="connsiteY4" fmla="*/ 256784 h 513568"/>
              <a:gd name="connsiteX0" fmla="*/ 0 w 576198"/>
              <a:gd name="connsiteY0" fmla="*/ 257112 h 514128"/>
              <a:gd name="connsiteX1" fmla="*/ 244258 w 576198"/>
              <a:gd name="connsiteY1" fmla="*/ 328 h 514128"/>
              <a:gd name="connsiteX2" fmla="*/ 576198 w 576198"/>
              <a:gd name="connsiteY2" fmla="*/ 219534 h 514128"/>
              <a:gd name="connsiteX3" fmla="*/ 244258 w 576198"/>
              <a:gd name="connsiteY3" fmla="*/ 513896 h 514128"/>
              <a:gd name="connsiteX4" fmla="*/ 0 w 576198"/>
              <a:gd name="connsiteY4" fmla="*/ 257112 h 514128"/>
              <a:gd name="connsiteX0" fmla="*/ 0 w 663880"/>
              <a:gd name="connsiteY0" fmla="*/ 194369 h 513864"/>
              <a:gd name="connsiteX1" fmla="*/ 331940 w 663880"/>
              <a:gd name="connsiteY1" fmla="*/ 215 h 513864"/>
              <a:gd name="connsiteX2" fmla="*/ 663880 w 663880"/>
              <a:gd name="connsiteY2" fmla="*/ 219421 h 513864"/>
              <a:gd name="connsiteX3" fmla="*/ 331940 w 663880"/>
              <a:gd name="connsiteY3" fmla="*/ 513783 h 513864"/>
              <a:gd name="connsiteX4" fmla="*/ 0 w 663880"/>
              <a:gd name="connsiteY4" fmla="*/ 194369 h 51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80" h="513864">
                <a:moveTo>
                  <a:pt x="0" y="194369"/>
                </a:moveTo>
                <a:cubicBezTo>
                  <a:pt x="0" y="52551"/>
                  <a:pt x="221293" y="-3960"/>
                  <a:pt x="331940" y="215"/>
                </a:cubicBezTo>
                <a:cubicBezTo>
                  <a:pt x="442587" y="4390"/>
                  <a:pt x="663880" y="77603"/>
                  <a:pt x="663880" y="219421"/>
                </a:cubicBezTo>
                <a:cubicBezTo>
                  <a:pt x="663880" y="361239"/>
                  <a:pt x="442587" y="517958"/>
                  <a:pt x="331940" y="513783"/>
                </a:cubicBezTo>
                <a:cubicBezTo>
                  <a:pt x="221293" y="509608"/>
                  <a:pt x="0" y="336187"/>
                  <a:pt x="0" y="194369"/>
                </a:cubicBezTo>
                <a:close/>
              </a:path>
            </a:pathLst>
          </a:custGeom>
          <a:solidFill>
            <a:srgbClr val="FF33CC"/>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6" name="TextBox 25">
            <a:extLst>
              <a:ext uri="{FF2B5EF4-FFF2-40B4-BE49-F238E27FC236}">
                <a16:creationId xmlns:a16="http://schemas.microsoft.com/office/drawing/2014/main" id="{CE5C6A74-4916-9923-C568-354E16786CA8}"/>
              </a:ext>
            </a:extLst>
          </p:cNvPr>
          <p:cNvSpPr txBox="1"/>
          <p:nvPr/>
        </p:nvSpPr>
        <p:spPr>
          <a:xfrm>
            <a:off x="9156173" y="4725570"/>
            <a:ext cx="2189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82F36"/>
                </a:solidFill>
                <a:effectLst/>
                <a:uLnTx/>
                <a:uFillTx/>
                <a:latin typeface="Ebrima"/>
                <a:ea typeface="+mn-ea"/>
                <a:cs typeface="+mn-cs"/>
              </a:rPr>
              <a:t>Indicative additional new homes</a:t>
            </a:r>
          </a:p>
        </p:txBody>
      </p:sp>
      <p:sp>
        <p:nvSpPr>
          <p:cNvPr id="27" name="TextBox 26">
            <a:extLst>
              <a:ext uri="{FF2B5EF4-FFF2-40B4-BE49-F238E27FC236}">
                <a16:creationId xmlns:a16="http://schemas.microsoft.com/office/drawing/2014/main" id="{6DE15575-F83A-B18A-761B-8AC4D9B3EB24}"/>
              </a:ext>
            </a:extLst>
          </p:cNvPr>
          <p:cNvSpPr txBox="1"/>
          <p:nvPr/>
        </p:nvSpPr>
        <p:spPr>
          <a:xfrm>
            <a:off x="9291680" y="2028740"/>
            <a:ext cx="19386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64226"/>
                </a:solidFill>
                <a:effectLst/>
                <a:uLnTx/>
                <a:uFillTx/>
                <a:latin typeface="Gowun Batang" pitchFamily="2" charset="-127"/>
                <a:ea typeface="Gowun Batang" pitchFamily="2" charset="-127"/>
                <a:cs typeface="+mn-cs"/>
              </a:rPr>
              <a:t>Key</a:t>
            </a:r>
          </a:p>
        </p:txBody>
      </p:sp>
    </p:spTree>
    <p:extLst>
      <p:ext uri="{BB962C8B-B14F-4D97-AF65-F5344CB8AC3E}">
        <p14:creationId xmlns:p14="http://schemas.microsoft.com/office/powerpoint/2010/main" val="20653918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B67E5-E6F0-2B98-6605-3D2E081AC98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123FA0F-670A-1457-2387-99BD3350326D}"/>
              </a:ext>
            </a:extLst>
          </p:cNvPr>
          <p:cNvSpPr/>
          <p:nvPr/>
        </p:nvSpPr>
        <p:spPr>
          <a:xfrm>
            <a:off x="8296602" y="5551406"/>
            <a:ext cx="3467100" cy="1228715"/>
          </a:xfrm>
          <a:prstGeom prst="roundRect">
            <a:avLst/>
          </a:prstGeom>
          <a:solidFill>
            <a:srgbClr val="164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63E950C7-EC13-2642-FE4A-4046FB7230AF}"/>
                  </a:ext>
                </a:extLst>
              </p14:cNvPr>
              <p14:cNvContentPartPr/>
              <p14:nvPr/>
            </p14:nvContentPartPr>
            <p14:xfrm>
              <a:off x="11383078" y="5991541"/>
              <a:ext cx="3061" cy="11921"/>
            </p14:xfrm>
          </p:contentPart>
        </mc:Choice>
        <mc:Fallback xmlns="">
          <p:pic>
            <p:nvPicPr>
              <p:cNvPr id="8" name="Ink 7">
                <a:extLst>
                  <a:ext uri="{FF2B5EF4-FFF2-40B4-BE49-F238E27FC236}">
                    <a16:creationId xmlns:a16="http://schemas.microsoft.com/office/drawing/2014/main" id="{63E950C7-EC13-2642-FE4A-4046FB7230AF}"/>
                  </a:ext>
                </a:extLst>
              </p:cNvPr>
              <p:cNvPicPr/>
              <p:nvPr/>
            </p:nvPicPr>
            <p:blipFill>
              <a:blip r:embed="rId4"/>
              <a:stretch>
                <a:fillRect/>
              </a:stretch>
            </p:blipFill>
            <p:spPr>
              <a:xfrm>
                <a:off x="11230028" y="5395491"/>
                <a:ext cx="306100" cy="1192100"/>
              </a:xfrm>
              <a:prstGeom prst="rect">
                <a:avLst/>
              </a:prstGeom>
            </p:spPr>
          </p:pic>
        </mc:Fallback>
      </mc:AlternateContent>
      <p:sp>
        <p:nvSpPr>
          <p:cNvPr id="10" name="Title 1">
            <a:extLst>
              <a:ext uri="{FF2B5EF4-FFF2-40B4-BE49-F238E27FC236}">
                <a16:creationId xmlns:a16="http://schemas.microsoft.com/office/drawing/2014/main" id="{900A315D-4CB1-33E2-1122-BC786FCEF950}"/>
              </a:ext>
            </a:extLst>
          </p:cNvPr>
          <p:cNvSpPr>
            <a:spLocks noGrp="1"/>
          </p:cNvSpPr>
          <p:nvPr>
            <p:ph type="title"/>
          </p:nvPr>
        </p:nvSpPr>
        <p:spPr>
          <a:xfrm>
            <a:off x="400496" y="349496"/>
            <a:ext cx="10515600" cy="1140836"/>
          </a:xfrm>
        </p:spPr>
        <p:txBody>
          <a:bodyPr>
            <a:normAutofit fontScale="90000"/>
          </a:bodyPr>
          <a:lstStyle/>
          <a:p>
            <a:r>
              <a:rPr lang="en-GB" dirty="0">
                <a:solidFill>
                  <a:schemeClr val="tx1">
                    <a:lumMod val="20000"/>
                    <a:lumOff val="80000"/>
                  </a:schemeClr>
                </a:solidFill>
                <a:latin typeface="Gowun Batang" pitchFamily="2" charset="-127"/>
                <a:ea typeface="Gowun Batang"/>
                <a:cs typeface="Ebrima"/>
              </a:rPr>
              <a:t>You’re being consulted early in the process…</a:t>
            </a:r>
            <a:br>
              <a:rPr lang="en-GB" dirty="0">
                <a:latin typeface="Gowun Batang" pitchFamily="2" charset="-127"/>
                <a:ea typeface="Gowun Batang"/>
                <a:cs typeface="Ebrima"/>
              </a:rPr>
            </a:br>
            <a:endParaRPr lang="en-GB" sz="2000" dirty="0">
              <a:solidFill>
                <a:schemeClr val="tx1">
                  <a:lumMod val="20000"/>
                  <a:lumOff val="80000"/>
                </a:schemeClr>
              </a:solidFill>
              <a:latin typeface="Gowun Batang" pitchFamily="2" charset="-127"/>
              <a:ea typeface="Gowun Batang" pitchFamily="2" charset="-127"/>
            </a:endParaRPr>
          </a:p>
        </p:txBody>
      </p:sp>
      <p:sp>
        <p:nvSpPr>
          <p:cNvPr id="13" name="TextBox 12">
            <a:extLst>
              <a:ext uri="{FF2B5EF4-FFF2-40B4-BE49-F238E27FC236}">
                <a16:creationId xmlns:a16="http://schemas.microsoft.com/office/drawing/2014/main" id="{686A16BC-D91B-E704-4BFD-CEBC54D2BFDD}"/>
              </a:ext>
            </a:extLst>
          </p:cNvPr>
          <p:cNvSpPr txBox="1"/>
          <p:nvPr/>
        </p:nvSpPr>
        <p:spPr>
          <a:xfrm>
            <a:off x="440252" y="1281776"/>
            <a:ext cx="11100255" cy="800219"/>
          </a:xfrm>
          <a:prstGeom prst="rect">
            <a:avLst/>
          </a:prstGeom>
          <a:noFill/>
        </p:spPr>
        <p:txBody>
          <a:bodyPr wrap="square" lIns="91440" tIns="45720" rIns="91440" bIns="45720" rtlCol="0" anchor="t">
            <a:spAutoFit/>
          </a:bodyPr>
          <a:lstStyle/>
          <a:p>
            <a:pPr marR="0" lvl="0" algn="l" defTabSz="914400" rtl="0" eaLnBrk="1" fontAlgn="base" latinLnBrk="0" hangingPunct="1">
              <a:lnSpc>
                <a:spcPct val="100000"/>
              </a:lnSpc>
              <a:spcBef>
                <a:spcPts val="0"/>
              </a:spcBef>
              <a:spcAft>
                <a:spcPts val="0"/>
              </a:spcAft>
              <a:buClrTx/>
              <a:buSzTx/>
              <a:tabLst/>
              <a:defRPr/>
            </a:pPr>
            <a:r>
              <a:rPr lang="en-GB" sz="2300" dirty="0">
                <a:solidFill>
                  <a:srgbClr val="F8C041">
                    <a:lumMod val="20000"/>
                    <a:lumOff val="80000"/>
                  </a:srgbClr>
                </a:solidFill>
                <a:latin typeface="Ebrima"/>
              </a:rPr>
              <a:t>There is still a lot of work to do to</a:t>
            </a:r>
            <a:r>
              <a:rPr lang="en-GB" sz="2300" b="1" dirty="0">
                <a:solidFill>
                  <a:srgbClr val="F8C041">
                    <a:lumMod val="20000"/>
                    <a:lumOff val="80000"/>
                  </a:srgbClr>
                </a:solidFill>
                <a:latin typeface="Ebrima"/>
              </a:rPr>
              <a:t> test </a:t>
            </a:r>
            <a:r>
              <a:rPr lang="en-GB" sz="2300" dirty="0">
                <a:solidFill>
                  <a:srgbClr val="F8C041">
                    <a:lumMod val="20000"/>
                    <a:lumOff val="80000"/>
                  </a:srgbClr>
                </a:solidFill>
                <a:latin typeface="Ebrima"/>
              </a:rPr>
              <a:t>this option and these housing estimates, as set out here:</a:t>
            </a:r>
          </a:p>
        </p:txBody>
      </p:sp>
      <p:graphicFrame>
        <p:nvGraphicFramePr>
          <p:cNvPr id="2" name="Diagram 1">
            <a:extLst>
              <a:ext uri="{FF2B5EF4-FFF2-40B4-BE49-F238E27FC236}">
                <a16:creationId xmlns:a16="http://schemas.microsoft.com/office/drawing/2014/main" id="{08E49E2B-91B9-0B07-D9CA-F1C477B8A7BD}"/>
              </a:ext>
            </a:extLst>
          </p:cNvPr>
          <p:cNvGraphicFramePr/>
          <p:nvPr>
            <p:extLst>
              <p:ext uri="{D42A27DB-BD31-4B8C-83A1-F6EECF244321}">
                <p14:modId xmlns:p14="http://schemas.microsoft.com/office/powerpoint/2010/main" val="947015106"/>
              </p:ext>
            </p:extLst>
          </p:nvPr>
        </p:nvGraphicFramePr>
        <p:xfrm>
          <a:off x="554378" y="1685152"/>
          <a:ext cx="11172968" cy="4554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7" name="Straight Connector 6">
            <a:extLst>
              <a:ext uri="{FF2B5EF4-FFF2-40B4-BE49-F238E27FC236}">
                <a16:creationId xmlns:a16="http://schemas.microsoft.com/office/drawing/2014/main" id="{2E955036-A17C-013D-87DA-F6CD2C2106E0}"/>
              </a:ext>
            </a:extLst>
          </p:cNvPr>
          <p:cNvCxnSpPr>
            <a:cxnSpLocks/>
          </p:cNvCxnSpPr>
          <p:nvPr/>
        </p:nvCxnSpPr>
        <p:spPr>
          <a:xfrm>
            <a:off x="601055" y="5726347"/>
            <a:ext cx="0" cy="490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F03629-5C41-DA55-396C-725CE8CB6E26}"/>
              </a:ext>
            </a:extLst>
          </p:cNvPr>
          <p:cNvCxnSpPr>
            <a:cxnSpLocks/>
          </p:cNvCxnSpPr>
          <p:nvPr/>
        </p:nvCxnSpPr>
        <p:spPr>
          <a:xfrm flipH="1">
            <a:off x="590734" y="5971512"/>
            <a:ext cx="111002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379384-A714-BEC5-C4A7-0993D1A41148}"/>
              </a:ext>
            </a:extLst>
          </p:cNvPr>
          <p:cNvCxnSpPr>
            <a:cxnSpLocks/>
          </p:cNvCxnSpPr>
          <p:nvPr/>
        </p:nvCxnSpPr>
        <p:spPr>
          <a:xfrm>
            <a:off x="11690990" y="5746376"/>
            <a:ext cx="0" cy="490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DF83BF-087C-5A72-1372-7F310CF46CC7}"/>
              </a:ext>
            </a:extLst>
          </p:cNvPr>
          <p:cNvSpPr txBox="1"/>
          <p:nvPr/>
        </p:nvSpPr>
        <p:spPr>
          <a:xfrm>
            <a:off x="2267212" y="6382477"/>
            <a:ext cx="1667428" cy="369332"/>
          </a:xfrm>
          <a:prstGeom prst="rect">
            <a:avLst/>
          </a:prstGeom>
          <a:noFill/>
        </p:spPr>
        <p:txBody>
          <a:bodyPr wrap="square" rtlCol="0">
            <a:spAutoFit/>
          </a:bodyPr>
          <a:lstStyle/>
          <a:p>
            <a:pPr algn="ctr"/>
            <a:r>
              <a:rPr lang="en-GB" dirty="0">
                <a:solidFill>
                  <a:schemeClr val="tx1">
                    <a:lumMod val="20000"/>
                    <a:lumOff val="80000"/>
                  </a:schemeClr>
                </a:solidFill>
              </a:rPr>
              <a:t>We are here</a:t>
            </a:r>
          </a:p>
        </p:txBody>
      </p:sp>
      <p:cxnSp>
        <p:nvCxnSpPr>
          <p:cNvPr id="20" name="Straight Arrow Connector 19">
            <a:extLst>
              <a:ext uri="{FF2B5EF4-FFF2-40B4-BE49-F238E27FC236}">
                <a16:creationId xmlns:a16="http://schemas.microsoft.com/office/drawing/2014/main" id="{45E821DA-22B2-F6BC-643D-DE94EF68C4A4}"/>
              </a:ext>
            </a:extLst>
          </p:cNvPr>
          <p:cNvCxnSpPr/>
          <p:nvPr/>
        </p:nvCxnSpPr>
        <p:spPr>
          <a:xfrm flipV="1">
            <a:off x="3097161" y="5991541"/>
            <a:ext cx="0" cy="364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E9AA3CB-37A7-0330-383D-3183AFA80DC1}"/>
              </a:ext>
            </a:extLst>
          </p:cNvPr>
          <p:cNvSpPr txBox="1"/>
          <p:nvPr/>
        </p:nvSpPr>
        <p:spPr>
          <a:xfrm>
            <a:off x="8299218" y="6139852"/>
            <a:ext cx="3460978" cy="646331"/>
          </a:xfrm>
          <a:prstGeom prst="rect">
            <a:avLst/>
          </a:prstGeom>
          <a:noFill/>
        </p:spPr>
        <p:txBody>
          <a:bodyPr wrap="square" rtlCol="0">
            <a:spAutoFit/>
          </a:bodyPr>
          <a:lstStyle/>
          <a:p>
            <a:pPr algn="ctr"/>
            <a:r>
              <a:rPr lang="en-GB" dirty="0">
                <a:solidFill>
                  <a:schemeClr val="tx1">
                    <a:lumMod val="20000"/>
                    <a:lumOff val="80000"/>
                  </a:schemeClr>
                </a:solidFill>
              </a:rPr>
              <a:t>Further consultation and refined numbers in Summer 2026</a:t>
            </a:r>
          </a:p>
        </p:txBody>
      </p:sp>
      <p:cxnSp>
        <p:nvCxnSpPr>
          <p:cNvPr id="22" name="Straight Arrow Connector 21">
            <a:extLst>
              <a:ext uri="{FF2B5EF4-FFF2-40B4-BE49-F238E27FC236}">
                <a16:creationId xmlns:a16="http://schemas.microsoft.com/office/drawing/2014/main" id="{B46F6548-E168-6468-36D6-0347EFBF7243}"/>
              </a:ext>
            </a:extLst>
          </p:cNvPr>
          <p:cNvCxnSpPr>
            <a:cxnSpLocks/>
          </p:cNvCxnSpPr>
          <p:nvPr/>
        </p:nvCxnSpPr>
        <p:spPr>
          <a:xfrm flipH="1" flipV="1">
            <a:off x="10502131" y="5991541"/>
            <a:ext cx="3" cy="24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B50A1F0-99B5-5C54-E2B3-B3DB06FE37BD}"/>
              </a:ext>
            </a:extLst>
          </p:cNvPr>
          <p:cNvCxnSpPr/>
          <p:nvPr/>
        </p:nvCxnSpPr>
        <p:spPr>
          <a:xfrm>
            <a:off x="1653436" y="4346532"/>
            <a:ext cx="0" cy="132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756890CA-342F-1EAF-B9A5-4B752BC44175}"/>
              </a:ext>
            </a:extLst>
          </p:cNvPr>
          <p:cNvSpPr/>
          <p:nvPr/>
        </p:nvSpPr>
        <p:spPr>
          <a:xfrm rot="16200000">
            <a:off x="6711285" y="2124750"/>
            <a:ext cx="176727" cy="7404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724666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A3E1BC-5DD4-8E07-E3FF-94D5A43536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4" name="Slide Number Placeholder 3">
            <a:extLst>
              <a:ext uri="{FF2B5EF4-FFF2-40B4-BE49-F238E27FC236}">
                <a16:creationId xmlns:a16="http://schemas.microsoft.com/office/drawing/2014/main" id="{C8033B1D-53B7-DDED-3846-B754E0B59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6" name="Oval 1">
            <a:extLst>
              <a:ext uri="{FF2B5EF4-FFF2-40B4-BE49-F238E27FC236}">
                <a16:creationId xmlns:a16="http://schemas.microsoft.com/office/drawing/2014/main" id="{E4C2126A-22E7-29AA-BB18-723329AB68DF}"/>
              </a:ext>
            </a:extLst>
          </p:cNvPr>
          <p:cNvSpPr/>
          <p:nvPr/>
        </p:nvSpPr>
        <p:spPr>
          <a:xfrm rot="5001429">
            <a:off x="2930430" y="-4434249"/>
            <a:ext cx="5132860" cy="15673038"/>
          </a:xfrm>
          <a:custGeom>
            <a:avLst/>
            <a:gdLst>
              <a:gd name="connsiteX0" fmla="*/ 0 w 6294781"/>
              <a:gd name="connsiteY0" fmla="*/ 3194892 h 6389783"/>
              <a:gd name="connsiteX1" fmla="*/ 3147391 w 6294781"/>
              <a:gd name="connsiteY1" fmla="*/ 0 h 6389783"/>
              <a:gd name="connsiteX2" fmla="*/ 6294782 w 6294781"/>
              <a:gd name="connsiteY2" fmla="*/ 3194892 h 6389783"/>
              <a:gd name="connsiteX3" fmla="*/ 3147391 w 6294781"/>
              <a:gd name="connsiteY3" fmla="*/ 6389784 h 6389783"/>
              <a:gd name="connsiteX4" fmla="*/ 0 w 6294781"/>
              <a:gd name="connsiteY4" fmla="*/ 3194892 h 6389783"/>
              <a:gd name="connsiteX0" fmla="*/ 0 w 7010879"/>
              <a:gd name="connsiteY0" fmla="*/ 3382669 h 6390835"/>
              <a:gd name="connsiteX1" fmla="*/ 3863488 w 7010879"/>
              <a:gd name="connsiteY1" fmla="*/ 490 h 6390835"/>
              <a:gd name="connsiteX2" fmla="*/ 7010879 w 7010879"/>
              <a:gd name="connsiteY2" fmla="*/ 3195382 h 6390835"/>
              <a:gd name="connsiteX3" fmla="*/ 3863488 w 7010879"/>
              <a:gd name="connsiteY3" fmla="*/ 6390274 h 6390835"/>
              <a:gd name="connsiteX4" fmla="*/ 0 w 7010879"/>
              <a:gd name="connsiteY4" fmla="*/ 3382669 h 6390835"/>
              <a:gd name="connsiteX0" fmla="*/ 71926 w 7082805"/>
              <a:gd name="connsiteY0" fmla="*/ 3691057 h 6699037"/>
              <a:gd name="connsiteX1" fmla="*/ 1853226 w 7082805"/>
              <a:gd name="connsiteY1" fmla="*/ 406 h 6699037"/>
              <a:gd name="connsiteX2" fmla="*/ 7082805 w 7082805"/>
              <a:gd name="connsiteY2" fmla="*/ 3503770 h 6699037"/>
              <a:gd name="connsiteX3" fmla="*/ 3935414 w 7082805"/>
              <a:gd name="connsiteY3" fmla="*/ 6698662 h 6699037"/>
              <a:gd name="connsiteX4" fmla="*/ 71926 w 7082805"/>
              <a:gd name="connsiteY4" fmla="*/ 3691057 h 6699037"/>
              <a:gd name="connsiteX0" fmla="*/ 77672 w 7716513"/>
              <a:gd name="connsiteY0" fmla="*/ 3834029 h 6877781"/>
              <a:gd name="connsiteX1" fmla="*/ 1858972 w 7716513"/>
              <a:gd name="connsiteY1" fmla="*/ 143378 h 6877781"/>
              <a:gd name="connsiteX2" fmla="*/ 7716513 w 7716513"/>
              <a:gd name="connsiteY2" fmla="*/ 1751841 h 6877781"/>
              <a:gd name="connsiteX3" fmla="*/ 3941160 w 7716513"/>
              <a:gd name="connsiteY3" fmla="*/ 6841634 h 6877781"/>
              <a:gd name="connsiteX4" fmla="*/ 77672 w 7716513"/>
              <a:gd name="connsiteY4" fmla="*/ 3834029 h 6877781"/>
              <a:gd name="connsiteX0" fmla="*/ 71775 w 7831802"/>
              <a:gd name="connsiteY0" fmla="*/ 5333617 h 7104929"/>
              <a:gd name="connsiteX1" fmla="*/ 1974261 w 7831802"/>
              <a:gd name="connsiteY1" fmla="*/ 243824 h 7104929"/>
              <a:gd name="connsiteX2" fmla="*/ 7831802 w 7831802"/>
              <a:gd name="connsiteY2" fmla="*/ 1852287 h 7104929"/>
              <a:gd name="connsiteX3" fmla="*/ 4056449 w 7831802"/>
              <a:gd name="connsiteY3" fmla="*/ 6942080 h 7104929"/>
              <a:gd name="connsiteX4" fmla="*/ 71775 w 7831802"/>
              <a:gd name="connsiteY4" fmla="*/ 5333617 h 7104929"/>
              <a:gd name="connsiteX0" fmla="*/ 226671 w 7990264"/>
              <a:gd name="connsiteY0" fmla="*/ 5333617 h 6587604"/>
              <a:gd name="connsiteX1" fmla="*/ 2129157 w 7990264"/>
              <a:gd name="connsiteY1" fmla="*/ 243824 h 6587604"/>
              <a:gd name="connsiteX2" fmla="*/ 7986698 w 7990264"/>
              <a:gd name="connsiteY2" fmla="*/ 1852287 h 6587604"/>
              <a:gd name="connsiteX3" fmla="*/ 6822342 w 7990264"/>
              <a:gd name="connsiteY3" fmla="*/ 6358186 h 6587604"/>
              <a:gd name="connsiteX4" fmla="*/ 226671 w 7990264"/>
              <a:gd name="connsiteY4" fmla="*/ 5333617 h 658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0264" h="6587604">
                <a:moveTo>
                  <a:pt x="226671" y="5333617"/>
                </a:moveTo>
                <a:cubicBezTo>
                  <a:pt x="-555526" y="4314557"/>
                  <a:pt x="835819" y="824046"/>
                  <a:pt x="2129157" y="243824"/>
                </a:cubicBezTo>
                <a:cubicBezTo>
                  <a:pt x="3422495" y="-336398"/>
                  <a:pt x="7986698" y="87797"/>
                  <a:pt x="7986698" y="1852287"/>
                </a:cubicBezTo>
                <a:cubicBezTo>
                  <a:pt x="7986698" y="3616777"/>
                  <a:pt x="8115680" y="5777964"/>
                  <a:pt x="6822342" y="6358186"/>
                </a:cubicBezTo>
                <a:cubicBezTo>
                  <a:pt x="5529004" y="6938408"/>
                  <a:pt x="1008868" y="6352677"/>
                  <a:pt x="226671" y="5333617"/>
                </a:cubicBezTo>
                <a:close/>
              </a:path>
            </a:pathLst>
          </a:custGeom>
          <a:solidFill>
            <a:srgbClr val="F8C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8" name="Title 1">
            <a:extLst>
              <a:ext uri="{FF2B5EF4-FFF2-40B4-BE49-F238E27FC236}">
                <a16:creationId xmlns:a16="http://schemas.microsoft.com/office/drawing/2014/main" id="{95E7A7E3-DA51-DE57-2216-EC40DB630AAC}"/>
              </a:ext>
            </a:extLst>
          </p:cNvPr>
          <p:cNvSpPr>
            <a:spLocks noGrp="1"/>
          </p:cNvSpPr>
          <p:nvPr>
            <p:ph type="title"/>
          </p:nvPr>
        </p:nvSpPr>
        <p:spPr>
          <a:xfrm>
            <a:off x="418424" y="486527"/>
            <a:ext cx="13907175" cy="1140836"/>
          </a:xfrm>
        </p:spPr>
        <p:txBody>
          <a:bodyPr>
            <a:normAutofit/>
          </a:bodyPr>
          <a:lstStyle/>
          <a:p>
            <a:r>
              <a:rPr lang="en-GB">
                <a:solidFill>
                  <a:schemeClr val="tx1">
                    <a:lumMod val="20000"/>
                    <a:lumOff val="80000"/>
                  </a:schemeClr>
                </a:solidFill>
                <a:latin typeface="Gowun Batang" pitchFamily="2" charset="-127"/>
                <a:ea typeface="Gowun Batang"/>
                <a:cs typeface="Ebrima"/>
              </a:rPr>
              <a:t>Points to note:</a:t>
            </a:r>
            <a:br>
              <a:rPr lang="en-GB">
                <a:latin typeface="Gowun Batang" pitchFamily="2" charset="-127"/>
                <a:ea typeface="Gowun Batang"/>
                <a:cs typeface="Ebrima"/>
              </a:rPr>
            </a:br>
            <a:endParaRPr lang="en-GB" sz="2000">
              <a:solidFill>
                <a:schemeClr val="tx1">
                  <a:lumMod val="20000"/>
                  <a:lumOff val="80000"/>
                </a:schemeClr>
              </a:solidFill>
              <a:latin typeface="Gowun Batang" pitchFamily="2" charset="-127"/>
              <a:ea typeface="Gowun Batang" pitchFamily="2" charset="-127"/>
            </a:endParaRPr>
          </a:p>
        </p:txBody>
      </p:sp>
      <p:sp>
        <p:nvSpPr>
          <p:cNvPr id="7" name="TextBox 6">
            <a:extLst>
              <a:ext uri="{FF2B5EF4-FFF2-40B4-BE49-F238E27FC236}">
                <a16:creationId xmlns:a16="http://schemas.microsoft.com/office/drawing/2014/main" id="{2D96612D-644C-09C9-16FB-E4DF255FEB8B}"/>
              </a:ext>
            </a:extLst>
          </p:cNvPr>
          <p:cNvSpPr txBox="1"/>
          <p:nvPr/>
        </p:nvSpPr>
        <p:spPr>
          <a:xfrm>
            <a:off x="876302" y="1569461"/>
            <a:ext cx="10224247" cy="50475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64226"/>
                </a:solidFill>
                <a:effectLst/>
                <a:uLnTx/>
                <a:uFillTx/>
                <a:latin typeface="Ebrima"/>
                <a:ea typeface="+mn-ea"/>
                <a:cs typeface="+mn-cs"/>
              </a:rPr>
              <a:t>Figures are </a:t>
            </a:r>
            <a:r>
              <a:rPr kumimoji="0" lang="en-US" sz="2400" b="1" i="0" u="none" strike="noStrike" kern="1200" cap="none" spc="0" normalizeH="0" baseline="0" noProof="0" dirty="0">
                <a:ln>
                  <a:noFill/>
                </a:ln>
                <a:solidFill>
                  <a:srgbClr val="164226"/>
                </a:solidFill>
                <a:effectLst/>
                <a:uLnTx/>
                <a:uFillTx/>
                <a:latin typeface="Ebrima"/>
                <a:ea typeface="+mn-ea"/>
                <a:cs typeface="+mn-cs"/>
              </a:rPr>
              <a:t>indicative.</a:t>
            </a:r>
            <a:endParaRPr kumimoji="0" lang="en-US" sz="2400" b="0" i="0" u="none" strike="noStrike" kern="1200" cap="none" spc="0" normalizeH="0" baseline="0" noProof="0" dirty="0">
              <a:ln>
                <a:noFill/>
              </a:ln>
              <a:solidFill>
                <a:srgbClr val="164226"/>
              </a:solidFill>
              <a:effectLst/>
              <a:uLnTx/>
              <a:uFillTx/>
              <a:latin typeface="Ebrima"/>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64226"/>
                </a:solidFill>
                <a:effectLst/>
                <a:uLnTx/>
                <a:uFillTx/>
                <a:latin typeface="Ebrima"/>
                <a:ea typeface="+mn-ea"/>
                <a:cs typeface="+mn-cs"/>
              </a:rPr>
              <a:t>No site allocations being made</a:t>
            </a:r>
            <a:r>
              <a:rPr kumimoji="0" lang="en-US" sz="2400" b="0" i="0" u="none" strike="noStrike" kern="1200" cap="none" spc="0" normalizeH="0" baseline="0" noProof="0" dirty="0">
                <a:ln>
                  <a:noFill/>
                </a:ln>
                <a:solidFill>
                  <a:srgbClr val="164226"/>
                </a:solidFill>
                <a:effectLst/>
                <a:uLnTx/>
                <a:uFillTx/>
                <a:latin typeface="Ebrima"/>
                <a:ea typeface="+mn-ea"/>
                <a:cs typeface="+mn-cs"/>
              </a:rPr>
              <a:t> at this stage.</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64226"/>
                </a:solidFill>
                <a:effectLst/>
                <a:uLnTx/>
                <a:uFillTx/>
                <a:latin typeface="Ebrima"/>
                <a:ea typeface="+mn-ea"/>
                <a:cs typeface="+mn-cs"/>
              </a:rPr>
              <a:t>Sites remain </a:t>
            </a:r>
            <a:r>
              <a:rPr kumimoji="0" lang="en-US" sz="2400" b="1" i="0" u="none" strike="noStrike" kern="1200" cap="none" spc="0" normalizeH="0" baseline="0" noProof="0" dirty="0">
                <a:ln>
                  <a:noFill/>
                </a:ln>
                <a:solidFill>
                  <a:srgbClr val="164226"/>
                </a:solidFill>
                <a:effectLst/>
                <a:uLnTx/>
                <a:uFillTx/>
                <a:latin typeface="Ebrima"/>
                <a:ea typeface="+mn-ea"/>
                <a:cs typeface="+mn-cs"/>
              </a:rPr>
              <a:t>subject to consultation, evidence gathering, and infrastructure feasibility</a:t>
            </a:r>
            <a:r>
              <a:rPr kumimoji="0" lang="en-US" sz="2400" b="0" i="0" u="none" strike="noStrike" kern="1200" cap="none" spc="0" normalizeH="0" baseline="0" noProof="0" dirty="0">
                <a:ln>
                  <a:noFill/>
                </a:ln>
                <a:solidFill>
                  <a:srgbClr val="164226"/>
                </a:solidFill>
                <a:effectLst/>
                <a:uLnTx/>
                <a:uFillTx/>
                <a:latin typeface="Ebrima"/>
                <a:ea typeface="+mn-ea"/>
                <a:cs typeface="+mn-cs"/>
              </a:rPr>
              <a:t>.</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64226"/>
                </a:solidFill>
                <a:effectLst/>
                <a:uLnTx/>
                <a:uFillTx/>
                <a:latin typeface="Ebrima"/>
                <a:ea typeface="+mn-ea"/>
                <a:cs typeface="+mn-cs"/>
              </a:rPr>
              <a:t>Some sites may not progress </a:t>
            </a:r>
            <a:r>
              <a:rPr kumimoji="0" lang="en-US" sz="2400" b="0" i="0" u="none" strike="noStrike" kern="1200" cap="none" spc="0" normalizeH="0" baseline="0" noProof="0" dirty="0">
                <a:ln>
                  <a:noFill/>
                </a:ln>
                <a:solidFill>
                  <a:srgbClr val="164226"/>
                </a:solidFill>
                <a:effectLst/>
                <a:uLnTx/>
                <a:uFillTx/>
                <a:latin typeface="Ebrima"/>
                <a:ea typeface="+mn-ea"/>
                <a:cs typeface="+mn-cs"/>
              </a:rPr>
              <a:t>to the next stage of the Local Plan update (Regulation 19) if found unsuitable, unachievable or unavailable.</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64226"/>
                </a:solidFill>
                <a:effectLst/>
                <a:uLnTx/>
                <a:uFillTx/>
                <a:latin typeface="Ebrima"/>
                <a:ea typeface="+mn-ea"/>
                <a:cs typeface="+mn-cs"/>
              </a:rPr>
              <a:t>Plan </a:t>
            </a:r>
            <a:r>
              <a:rPr kumimoji="0" lang="en-US" sz="2400" b="1" i="0" u="none" strike="noStrike" kern="1200" cap="none" spc="0" normalizeH="0" baseline="0" noProof="0" dirty="0">
                <a:ln>
                  <a:noFill/>
                </a:ln>
                <a:solidFill>
                  <a:srgbClr val="164226"/>
                </a:solidFill>
                <a:effectLst/>
                <a:uLnTx/>
                <a:uFillTx/>
                <a:latin typeface="Ebrima"/>
                <a:ea typeface="+mn-ea"/>
                <a:cs typeface="+mn-cs"/>
              </a:rPr>
              <a:t>still falls short of the government’s 18,650-home target </a:t>
            </a:r>
            <a:r>
              <a:rPr kumimoji="0" lang="en-US" sz="2400" b="0" i="0" u="none" strike="noStrike" kern="1200" cap="none" spc="0" normalizeH="0" baseline="0" noProof="0" dirty="0">
                <a:ln>
                  <a:noFill/>
                </a:ln>
                <a:solidFill>
                  <a:srgbClr val="164226"/>
                </a:solidFill>
                <a:effectLst/>
                <a:uLnTx/>
                <a:uFillTx/>
                <a:latin typeface="Ebrima"/>
                <a:ea typeface="+mn-ea"/>
                <a:cs typeface="+mn-cs"/>
              </a:rPr>
              <a:t>for 2025–43, providing a supply of only 14,660 homes.</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64226"/>
              </a:solidFill>
              <a:effectLst/>
              <a:uLnTx/>
              <a:uFillTx/>
              <a:latin typeface="Ebrima"/>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64226"/>
                </a:solidFill>
                <a:effectLst/>
                <a:uLnTx/>
                <a:uFillTx/>
                <a:latin typeface="Ebrima"/>
                <a:ea typeface="+mn-ea"/>
                <a:cs typeface="+mn-cs"/>
              </a:rPr>
              <a:t> </a:t>
            </a:r>
          </a:p>
        </p:txBody>
      </p:sp>
    </p:spTree>
    <p:extLst>
      <p:ext uri="{BB962C8B-B14F-4D97-AF65-F5344CB8AC3E}">
        <p14:creationId xmlns:p14="http://schemas.microsoft.com/office/powerpoint/2010/main" val="270597855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4E5208-0EEF-6021-05C9-A686C51A51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4" name="Slide Number Placeholder 3">
            <a:extLst>
              <a:ext uri="{FF2B5EF4-FFF2-40B4-BE49-F238E27FC236}">
                <a16:creationId xmlns:a16="http://schemas.microsoft.com/office/drawing/2014/main" id="{65010863-0D73-6481-B3D8-BCE8179F5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Title 4">
            <a:extLst>
              <a:ext uri="{FF2B5EF4-FFF2-40B4-BE49-F238E27FC236}">
                <a16:creationId xmlns:a16="http://schemas.microsoft.com/office/drawing/2014/main" id="{0F5626AF-C358-503C-99B8-EFF094ADACD1}"/>
              </a:ext>
            </a:extLst>
          </p:cNvPr>
          <p:cNvSpPr>
            <a:spLocks noGrp="1"/>
          </p:cNvSpPr>
          <p:nvPr>
            <p:ph type="title"/>
          </p:nvPr>
        </p:nvSpPr>
        <p:spPr>
          <a:xfrm>
            <a:off x="515471" y="259516"/>
            <a:ext cx="10515600" cy="1325563"/>
          </a:xfrm>
        </p:spPr>
        <p:txBody>
          <a:bodyPr/>
          <a:lstStyle/>
          <a:p>
            <a:r>
              <a:rPr lang="en-GB" dirty="0">
                <a:solidFill>
                  <a:schemeClr val="tx1">
                    <a:lumMod val="20000"/>
                    <a:lumOff val="80000"/>
                  </a:schemeClr>
                </a:solidFill>
                <a:latin typeface="Gowun Batang" pitchFamily="2" charset="-127"/>
                <a:ea typeface="Gowun Batang" pitchFamily="2" charset="-127"/>
              </a:rPr>
              <a:t>In the meantime…</a:t>
            </a:r>
          </a:p>
        </p:txBody>
      </p:sp>
      <p:grpSp>
        <p:nvGrpSpPr>
          <p:cNvPr id="6" name="Group 5">
            <a:extLst>
              <a:ext uri="{FF2B5EF4-FFF2-40B4-BE49-F238E27FC236}">
                <a16:creationId xmlns:a16="http://schemas.microsoft.com/office/drawing/2014/main" id="{435FA453-6009-2640-CD73-04CA60FCA915}"/>
              </a:ext>
            </a:extLst>
          </p:cNvPr>
          <p:cNvGrpSpPr/>
          <p:nvPr/>
        </p:nvGrpSpPr>
        <p:grpSpPr>
          <a:xfrm>
            <a:off x="515473" y="1563798"/>
            <a:ext cx="3805518" cy="2450757"/>
            <a:chOff x="3323255" y="1961126"/>
            <a:chExt cx="2930338" cy="1564340"/>
          </a:xfrm>
        </p:grpSpPr>
        <p:sp>
          <p:nvSpPr>
            <p:cNvPr id="7" name="Oval 2">
              <a:extLst>
                <a:ext uri="{FF2B5EF4-FFF2-40B4-BE49-F238E27FC236}">
                  <a16:creationId xmlns:a16="http://schemas.microsoft.com/office/drawing/2014/main" id="{FD831679-E028-6B5F-1EB2-8674EE23B6FC}"/>
                </a:ext>
              </a:extLst>
            </p:cNvPr>
            <p:cNvSpPr/>
            <p:nvPr/>
          </p:nvSpPr>
          <p:spPr>
            <a:xfrm>
              <a:off x="3323255" y="1961126"/>
              <a:ext cx="2930338" cy="156434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8" name="TextBox 7">
              <a:extLst>
                <a:ext uri="{FF2B5EF4-FFF2-40B4-BE49-F238E27FC236}">
                  <a16:creationId xmlns:a16="http://schemas.microsoft.com/office/drawing/2014/main" id="{67C52D57-5B07-2685-54BD-8D1FF92F801A}"/>
                </a:ext>
              </a:extLst>
            </p:cNvPr>
            <p:cNvSpPr txBox="1"/>
            <p:nvPr/>
          </p:nvSpPr>
          <p:spPr>
            <a:xfrm>
              <a:off x="3549466" y="2180498"/>
              <a:ext cx="2489812" cy="100192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4226"/>
                  </a:solidFill>
                  <a:effectLst/>
                  <a:uLnTx/>
                  <a:uFillTx/>
                  <a:latin typeface="Ebrima"/>
                  <a:ea typeface="+mn-ea"/>
                  <a:cs typeface="+mn-cs"/>
                </a:rPr>
                <a:t>The council can’t control where developers apply to build…</a:t>
              </a:r>
            </a:p>
          </p:txBody>
        </p:sp>
      </p:grpSp>
      <p:grpSp>
        <p:nvGrpSpPr>
          <p:cNvPr id="9" name="Group 8">
            <a:extLst>
              <a:ext uri="{FF2B5EF4-FFF2-40B4-BE49-F238E27FC236}">
                <a16:creationId xmlns:a16="http://schemas.microsoft.com/office/drawing/2014/main" id="{2BF36205-773B-C919-682F-C6817B16CC0B}"/>
              </a:ext>
            </a:extLst>
          </p:cNvPr>
          <p:cNvGrpSpPr/>
          <p:nvPr/>
        </p:nvGrpSpPr>
        <p:grpSpPr>
          <a:xfrm>
            <a:off x="2196424" y="3781388"/>
            <a:ext cx="4240096" cy="2231887"/>
            <a:chOff x="9224510" y="3625257"/>
            <a:chExt cx="2748668" cy="1369454"/>
          </a:xfrm>
        </p:grpSpPr>
        <p:sp>
          <p:nvSpPr>
            <p:cNvPr id="10" name="Oval 2">
              <a:extLst>
                <a:ext uri="{FF2B5EF4-FFF2-40B4-BE49-F238E27FC236}">
                  <a16:creationId xmlns:a16="http://schemas.microsoft.com/office/drawing/2014/main" id="{4BEBA37A-8119-5D1E-AE13-8AE612AABEEB}"/>
                </a:ext>
              </a:extLst>
            </p:cNvPr>
            <p:cNvSpPr/>
            <p:nvPr/>
          </p:nvSpPr>
          <p:spPr>
            <a:xfrm>
              <a:off x="9224510" y="3625257"/>
              <a:ext cx="2748668" cy="1358453"/>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1" name="TextBox 10">
              <a:extLst>
                <a:ext uri="{FF2B5EF4-FFF2-40B4-BE49-F238E27FC236}">
                  <a16:creationId xmlns:a16="http://schemas.microsoft.com/office/drawing/2014/main" id="{27F97E49-6CB6-3EA2-A37B-879F074FFF05}"/>
                </a:ext>
              </a:extLst>
            </p:cNvPr>
            <p:cNvSpPr txBox="1"/>
            <p:nvPr/>
          </p:nvSpPr>
          <p:spPr>
            <a:xfrm>
              <a:off x="9444638" y="3804973"/>
              <a:ext cx="2303100" cy="118973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64226"/>
                  </a:solidFill>
                  <a:effectLst/>
                  <a:uLnTx/>
                  <a:uFillTx/>
                  <a:latin typeface="Ebrima"/>
                  <a:ea typeface="+mn-ea"/>
                  <a:cs typeface="+mn-cs"/>
                </a:rPr>
                <a:t>…but we will continue to rigorously assess every application on its merits.</a:t>
              </a:r>
            </a:p>
          </p:txBody>
        </p:sp>
      </p:grpSp>
      <p:sp>
        <p:nvSpPr>
          <p:cNvPr id="14" name="TextBox 13">
            <a:extLst>
              <a:ext uri="{FF2B5EF4-FFF2-40B4-BE49-F238E27FC236}">
                <a16:creationId xmlns:a16="http://schemas.microsoft.com/office/drawing/2014/main" id="{F064766C-0F29-E7F4-A5BD-A560EA56F20A}"/>
              </a:ext>
            </a:extLst>
          </p:cNvPr>
          <p:cNvSpPr txBox="1"/>
          <p:nvPr/>
        </p:nvSpPr>
        <p:spPr>
          <a:xfrm>
            <a:off x="4595194" y="1850723"/>
            <a:ext cx="3188631" cy="156966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4226"/>
                </a:solidFill>
                <a:effectLst/>
                <a:uLnTx/>
                <a:uFillTx/>
                <a:latin typeface="Ebrima"/>
                <a:ea typeface="+mn-ea"/>
                <a:cs typeface="+mn-cs"/>
              </a:rPr>
              <a:t>…but we will continue to assess every application on its merits.</a:t>
            </a:r>
          </a:p>
        </p:txBody>
      </p:sp>
      <p:sp>
        <p:nvSpPr>
          <p:cNvPr id="18" name="Oval 2">
            <a:extLst>
              <a:ext uri="{FF2B5EF4-FFF2-40B4-BE49-F238E27FC236}">
                <a16:creationId xmlns:a16="http://schemas.microsoft.com/office/drawing/2014/main" id="{671208A2-0BB4-716D-96C4-28E67FB3871F}"/>
              </a:ext>
            </a:extLst>
          </p:cNvPr>
          <p:cNvSpPr/>
          <p:nvPr/>
        </p:nvSpPr>
        <p:spPr>
          <a:xfrm rot="21243908">
            <a:off x="6790368" y="2603859"/>
            <a:ext cx="4816595" cy="2770742"/>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686" h="1272176">
                <a:moveTo>
                  <a:pt x="18368" y="818097"/>
                </a:moveTo>
                <a:cubicBezTo>
                  <a:pt x="-51278" y="608111"/>
                  <a:pt x="69454" y="55442"/>
                  <a:pt x="512674" y="6814"/>
                </a:cubicBezTo>
                <a:cubicBezTo>
                  <a:pt x="955894" y="-41814"/>
                  <a:pt x="2677686" y="173821"/>
                  <a:pt x="2677686" y="526327"/>
                </a:cubicBezTo>
                <a:cubicBezTo>
                  <a:pt x="2510177" y="1373170"/>
                  <a:pt x="1373773" y="1218100"/>
                  <a:pt x="930553" y="1266728"/>
                </a:cubicBezTo>
                <a:cubicBezTo>
                  <a:pt x="487333" y="1315356"/>
                  <a:pt x="88014" y="1028083"/>
                  <a:pt x="18368" y="818097"/>
                </a:cubicBezTo>
                <a:close/>
              </a:path>
            </a:pathLst>
          </a:custGeom>
          <a:solidFill>
            <a:schemeClr val="tx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9" name="TextBox 18">
            <a:extLst>
              <a:ext uri="{FF2B5EF4-FFF2-40B4-BE49-F238E27FC236}">
                <a16:creationId xmlns:a16="http://schemas.microsoft.com/office/drawing/2014/main" id="{59859F65-4389-CACE-80D6-96C324F0276D}"/>
              </a:ext>
            </a:extLst>
          </p:cNvPr>
          <p:cNvSpPr txBox="1"/>
          <p:nvPr/>
        </p:nvSpPr>
        <p:spPr>
          <a:xfrm>
            <a:off x="6809196" y="3089525"/>
            <a:ext cx="4484346" cy="193899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64226"/>
                </a:solidFill>
                <a:effectLst/>
                <a:uLnTx/>
                <a:uFillTx/>
                <a:latin typeface="Ebrima"/>
                <a:ea typeface="+mn-ea"/>
                <a:cs typeface="+mn-cs"/>
              </a:rPr>
              <a:t>…and despite the “tilted balance”, we aren’t afraid to recommend the committee refuses unsuitable development.</a:t>
            </a:r>
          </a:p>
        </p:txBody>
      </p:sp>
      <p:grpSp>
        <p:nvGrpSpPr>
          <p:cNvPr id="15" name="Group 14">
            <a:extLst>
              <a:ext uri="{FF2B5EF4-FFF2-40B4-BE49-F238E27FC236}">
                <a16:creationId xmlns:a16="http://schemas.microsoft.com/office/drawing/2014/main" id="{DF0C8071-AEF2-0801-09A3-54E22A27356D}"/>
              </a:ext>
            </a:extLst>
          </p:cNvPr>
          <p:cNvGrpSpPr/>
          <p:nvPr/>
        </p:nvGrpSpPr>
        <p:grpSpPr>
          <a:xfrm>
            <a:off x="4796560" y="1464873"/>
            <a:ext cx="2987265" cy="2016185"/>
            <a:chOff x="3505572" y="3589970"/>
            <a:chExt cx="3145405" cy="1360850"/>
          </a:xfrm>
        </p:grpSpPr>
        <p:sp>
          <p:nvSpPr>
            <p:cNvPr id="16" name="Oval 2">
              <a:extLst>
                <a:ext uri="{FF2B5EF4-FFF2-40B4-BE49-F238E27FC236}">
                  <a16:creationId xmlns:a16="http://schemas.microsoft.com/office/drawing/2014/main" id="{3C2E4C3D-214C-4163-AEFC-25E2FBD5649B}"/>
                </a:ext>
              </a:extLst>
            </p:cNvPr>
            <p:cNvSpPr/>
            <p:nvPr/>
          </p:nvSpPr>
          <p:spPr>
            <a:xfrm>
              <a:off x="3505572" y="3589970"/>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7" name="TextBox 16">
              <a:extLst>
                <a:ext uri="{FF2B5EF4-FFF2-40B4-BE49-F238E27FC236}">
                  <a16:creationId xmlns:a16="http://schemas.microsoft.com/office/drawing/2014/main" id="{F15E29EF-A472-D823-6A5B-C029C35C939E}"/>
                </a:ext>
              </a:extLst>
            </p:cNvPr>
            <p:cNvSpPr txBox="1"/>
            <p:nvPr/>
          </p:nvSpPr>
          <p:spPr>
            <a:xfrm>
              <a:off x="3702831" y="3830834"/>
              <a:ext cx="2692685" cy="1040651"/>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4226"/>
                  </a:solidFill>
                  <a:effectLst/>
                  <a:uLnTx/>
                  <a:uFillTx/>
                  <a:latin typeface="Ebrima"/>
                  <a:ea typeface="+mn-ea"/>
                  <a:cs typeface="+mn-cs"/>
                </a:rPr>
                <a:t>Every planning application is consulted on…</a:t>
              </a:r>
            </a:p>
          </p:txBody>
        </p:sp>
      </p:grpSp>
      <p:sp>
        <p:nvSpPr>
          <p:cNvPr id="2" name="Oval 1">
            <a:extLst>
              <a:ext uri="{FF2B5EF4-FFF2-40B4-BE49-F238E27FC236}">
                <a16:creationId xmlns:a16="http://schemas.microsoft.com/office/drawing/2014/main" id="{D84EAF58-1983-8F5F-A124-53B58158EB0A}"/>
              </a:ext>
            </a:extLst>
          </p:cNvPr>
          <p:cNvSpPr/>
          <p:nvPr/>
        </p:nvSpPr>
        <p:spPr>
          <a:xfrm>
            <a:off x="7971167" y="-271874"/>
            <a:ext cx="4484346" cy="2773727"/>
          </a:xfrm>
          <a:custGeom>
            <a:avLst/>
            <a:gdLst>
              <a:gd name="connsiteX0" fmla="*/ 0 w 5343452"/>
              <a:gd name="connsiteY0" fmla="*/ 1364260 h 2728520"/>
              <a:gd name="connsiteX1" fmla="*/ 2671726 w 5343452"/>
              <a:gd name="connsiteY1" fmla="*/ 0 h 2728520"/>
              <a:gd name="connsiteX2" fmla="*/ 5343452 w 5343452"/>
              <a:gd name="connsiteY2" fmla="*/ 1364260 h 2728520"/>
              <a:gd name="connsiteX3" fmla="*/ 2671726 w 5343452"/>
              <a:gd name="connsiteY3" fmla="*/ 2728520 h 2728520"/>
              <a:gd name="connsiteX4" fmla="*/ 0 w 5343452"/>
              <a:gd name="connsiteY4" fmla="*/ 1364260 h 2728520"/>
              <a:gd name="connsiteX0" fmla="*/ 0 w 4491682"/>
              <a:gd name="connsiteY0" fmla="*/ 1351739 h 2728530"/>
              <a:gd name="connsiteX1" fmla="*/ 1819956 w 4491682"/>
              <a:gd name="connsiteY1" fmla="*/ 5 h 2728530"/>
              <a:gd name="connsiteX2" fmla="*/ 4491682 w 4491682"/>
              <a:gd name="connsiteY2" fmla="*/ 1364265 h 2728530"/>
              <a:gd name="connsiteX3" fmla="*/ 1819956 w 4491682"/>
              <a:gd name="connsiteY3" fmla="*/ 2728525 h 2728530"/>
              <a:gd name="connsiteX4" fmla="*/ 0 w 4491682"/>
              <a:gd name="connsiteY4" fmla="*/ 1351739 h 272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682" h="2728530">
                <a:moveTo>
                  <a:pt x="0" y="1351739"/>
                </a:moveTo>
                <a:cubicBezTo>
                  <a:pt x="0" y="598279"/>
                  <a:pt x="1071342" y="-2083"/>
                  <a:pt x="1819956" y="5"/>
                </a:cubicBezTo>
                <a:cubicBezTo>
                  <a:pt x="2568570" y="2093"/>
                  <a:pt x="4491682" y="610805"/>
                  <a:pt x="4491682" y="1364265"/>
                </a:cubicBezTo>
                <a:cubicBezTo>
                  <a:pt x="4491682" y="2117725"/>
                  <a:pt x="2568570" y="2730613"/>
                  <a:pt x="1819956" y="2728525"/>
                </a:cubicBezTo>
                <a:cubicBezTo>
                  <a:pt x="1071342" y="2726437"/>
                  <a:pt x="0" y="2105199"/>
                  <a:pt x="0" y="1351739"/>
                </a:cubicBezTo>
                <a:close/>
              </a:path>
            </a:pathLst>
          </a:cu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Tree>
    <p:extLst>
      <p:ext uri="{BB962C8B-B14F-4D97-AF65-F5344CB8AC3E}">
        <p14:creationId xmlns:p14="http://schemas.microsoft.com/office/powerpoint/2010/main" val="42310263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4056-FAAA-ADC2-B1C9-B402253FE5F5}"/>
              </a:ext>
            </a:extLst>
          </p:cNvPr>
          <p:cNvSpPr>
            <a:spLocks noGrp="1"/>
          </p:cNvSpPr>
          <p:nvPr>
            <p:ph type="title"/>
          </p:nvPr>
        </p:nvSpPr>
        <p:spPr>
          <a:xfrm>
            <a:off x="324460" y="189365"/>
            <a:ext cx="11676529" cy="1325563"/>
          </a:xfrm>
        </p:spPr>
        <p:txBody>
          <a:bodyPr/>
          <a:lstStyle/>
          <a:p>
            <a:r>
              <a:rPr lang="en-GB" dirty="0">
                <a:solidFill>
                  <a:schemeClr val="tx1">
                    <a:lumMod val="20000"/>
                    <a:lumOff val="80000"/>
                  </a:schemeClr>
                </a:solidFill>
                <a:latin typeface="Gowun Batang" pitchFamily="2" charset="-127"/>
                <a:ea typeface="Gowun Batang" pitchFamily="2" charset="-127"/>
              </a:rPr>
              <a:t>Have your say:</a:t>
            </a:r>
          </a:p>
        </p:txBody>
      </p:sp>
      <p:sp>
        <p:nvSpPr>
          <p:cNvPr id="3" name="Footer Placeholder 2">
            <a:extLst>
              <a:ext uri="{FF2B5EF4-FFF2-40B4-BE49-F238E27FC236}">
                <a16:creationId xmlns:a16="http://schemas.microsoft.com/office/drawing/2014/main" id="{93897FD7-22B0-8154-1FE5-0E3EA5C1DF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4" name="Slide Number Placeholder 3">
            <a:extLst>
              <a:ext uri="{FF2B5EF4-FFF2-40B4-BE49-F238E27FC236}">
                <a16:creationId xmlns:a16="http://schemas.microsoft.com/office/drawing/2014/main" id="{073117E8-B3DB-BE6C-4285-4174299948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Oval 2">
            <a:extLst>
              <a:ext uri="{FF2B5EF4-FFF2-40B4-BE49-F238E27FC236}">
                <a16:creationId xmlns:a16="http://schemas.microsoft.com/office/drawing/2014/main" id="{4BA0DD6F-A5E7-CCE4-C952-4CEDDE805AA0}"/>
              </a:ext>
            </a:extLst>
          </p:cNvPr>
          <p:cNvSpPr/>
          <p:nvPr/>
        </p:nvSpPr>
        <p:spPr>
          <a:xfrm rot="10240006">
            <a:off x="7688259" y="1662430"/>
            <a:ext cx="3761832" cy="3312231"/>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8C04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164226"/>
              </a:solidFill>
              <a:effectLst/>
              <a:uLnTx/>
              <a:uFillTx/>
              <a:latin typeface="Ebrima"/>
              <a:ea typeface="+mn-ea"/>
              <a:cs typeface="+mn-cs"/>
            </a:endParaRPr>
          </a:p>
        </p:txBody>
      </p:sp>
      <p:sp>
        <p:nvSpPr>
          <p:cNvPr id="8" name="TextBox 7">
            <a:extLst>
              <a:ext uri="{FF2B5EF4-FFF2-40B4-BE49-F238E27FC236}">
                <a16:creationId xmlns:a16="http://schemas.microsoft.com/office/drawing/2014/main" id="{737DC391-FCBD-83F6-3BB2-BA60F685074A}"/>
              </a:ext>
            </a:extLst>
          </p:cNvPr>
          <p:cNvSpPr txBox="1"/>
          <p:nvPr/>
        </p:nvSpPr>
        <p:spPr>
          <a:xfrm>
            <a:off x="498226" y="2624733"/>
            <a:ext cx="2711140" cy="224676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82F36"/>
                </a:solidFill>
                <a:effectLst/>
                <a:uLnTx/>
                <a:uFillTx/>
                <a:latin typeface="Ebrima"/>
                <a:ea typeface="+mn-ea"/>
                <a:cs typeface="+mn-cs"/>
              </a:rPr>
              <a:t>Town &amp; Parish Council Forums (invite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82F36"/>
              </a:solidFill>
              <a:effectLst/>
              <a:uLnTx/>
              <a:uFillTx/>
              <a:latin typeface="Ebri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82F36"/>
                </a:solidFill>
                <a:effectLst/>
                <a:uLnTx/>
                <a:uFillTx/>
                <a:latin typeface="Ebrima"/>
                <a:ea typeface="+mn-ea"/>
                <a:cs typeface="+mn-cs"/>
              </a:rPr>
              <a:t>Wednesday 5</a:t>
            </a:r>
            <a:r>
              <a:rPr kumimoji="0" lang="en-GB" sz="2000" b="1" i="0" u="none" strike="noStrike" kern="1200" cap="none" spc="0" normalizeH="0" baseline="30000" noProof="0" dirty="0">
                <a:ln>
                  <a:noFill/>
                </a:ln>
                <a:solidFill>
                  <a:srgbClr val="082F36"/>
                </a:solidFill>
                <a:effectLst/>
                <a:uLnTx/>
                <a:uFillTx/>
                <a:latin typeface="Ebrima"/>
                <a:ea typeface="+mn-ea"/>
                <a:cs typeface="+mn-cs"/>
              </a:rPr>
              <a:t>th</a:t>
            </a:r>
            <a:r>
              <a:rPr kumimoji="0" lang="en-GB" sz="2000" b="1" i="0" u="none" strike="noStrike" kern="1200" cap="none" spc="0" normalizeH="0" baseline="0" noProof="0" dirty="0">
                <a:ln>
                  <a:noFill/>
                </a:ln>
                <a:solidFill>
                  <a:srgbClr val="082F36"/>
                </a:solidFill>
                <a:effectLst/>
                <a:uLnTx/>
                <a:uFillTx/>
                <a:latin typeface="Ebrima"/>
                <a:ea typeface="+mn-ea"/>
                <a:cs typeface="+mn-cs"/>
              </a:rPr>
              <a:t> November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82F36"/>
                </a:solidFill>
                <a:effectLst/>
                <a:uLnTx/>
                <a:uFillTx/>
                <a:latin typeface="Ebrima"/>
                <a:ea typeface="+mn-ea"/>
                <a:cs typeface="+mn-cs"/>
              </a:rPr>
              <a:t>Redesdale Hall</a:t>
            </a:r>
          </a:p>
        </p:txBody>
      </p:sp>
      <p:sp>
        <p:nvSpPr>
          <p:cNvPr id="10" name="Oval 2">
            <a:extLst>
              <a:ext uri="{FF2B5EF4-FFF2-40B4-BE49-F238E27FC236}">
                <a16:creationId xmlns:a16="http://schemas.microsoft.com/office/drawing/2014/main" id="{05E388E1-EF24-28B6-1FC4-FBBC546236F2}"/>
              </a:ext>
            </a:extLst>
          </p:cNvPr>
          <p:cNvSpPr/>
          <p:nvPr/>
        </p:nvSpPr>
        <p:spPr>
          <a:xfrm rot="10606074">
            <a:off x="-208793" y="1487972"/>
            <a:ext cx="3975079" cy="427877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1" name="TextBox 10">
            <a:extLst>
              <a:ext uri="{FF2B5EF4-FFF2-40B4-BE49-F238E27FC236}">
                <a16:creationId xmlns:a16="http://schemas.microsoft.com/office/drawing/2014/main" id="{3CD630AA-CE83-5194-DD1B-463B545A97BB}"/>
              </a:ext>
            </a:extLst>
          </p:cNvPr>
          <p:cNvSpPr txBox="1"/>
          <p:nvPr/>
        </p:nvSpPr>
        <p:spPr>
          <a:xfrm>
            <a:off x="209826" y="2169002"/>
            <a:ext cx="3324989" cy="286232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Regulation 18 consultation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(on Preferred Development Strategy &amp; beyond 2043)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F8C041">
                    <a:lumMod val="20000"/>
                    <a:lumOff val="80000"/>
                  </a:srgbClr>
                </a:solidFill>
                <a:effectLst/>
                <a:uLnTx/>
                <a:uFillTx/>
                <a:latin typeface="Ebrima"/>
                <a:ea typeface="+mn-ea"/>
                <a:cs typeface="+mn-cs"/>
              </a:rPr>
              <a:t>Ope</a:t>
            </a:r>
            <a:r>
              <a:rPr lang="en-GB" sz="2400" dirty="0">
                <a:solidFill>
                  <a:srgbClr val="F8C041">
                    <a:lumMod val="20000"/>
                    <a:lumOff val="80000"/>
                  </a:srgbClr>
                </a:solidFill>
                <a:latin typeface="Ebrima"/>
              </a:rPr>
              <a:t>ned </a:t>
            </a: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YESTERDAY </a:t>
            </a:r>
            <a:r>
              <a:rPr kumimoji="0" lang="en-GB" sz="24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for </a:t>
            </a: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7 weeks</a:t>
            </a:r>
            <a:r>
              <a:rPr kumimoji="0" lang="en-GB" sz="24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 closing </a:t>
            </a: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Friday 2</a:t>
            </a:r>
            <a:r>
              <a:rPr kumimoji="0" lang="en-GB" sz="2400" b="1" i="0" u="none" strike="noStrike" kern="1200" cap="none" spc="0" normalizeH="0" baseline="30000" noProof="0" dirty="0">
                <a:ln>
                  <a:noFill/>
                </a:ln>
                <a:solidFill>
                  <a:srgbClr val="F8C041">
                    <a:lumMod val="20000"/>
                    <a:lumOff val="80000"/>
                  </a:srgbClr>
                </a:solidFill>
                <a:effectLst/>
                <a:uLnTx/>
                <a:uFillTx/>
                <a:latin typeface="Ebrima"/>
                <a:ea typeface="+mn-ea"/>
                <a:cs typeface="+mn-cs"/>
              </a:rPr>
              <a:t>nd</a:t>
            </a: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 January</a:t>
            </a:r>
          </a:p>
        </p:txBody>
      </p:sp>
      <p:sp>
        <p:nvSpPr>
          <p:cNvPr id="12" name="Oval 2">
            <a:extLst>
              <a:ext uri="{FF2B5EF4-FFF2-40B4-BE49-F238E27FC236}">
                <a16:creationId xmlns:a16="http://schemas.microsoft.com/office/drawing/2014/main" id="{96D55151-701B-952E-A5F8-A5A7C280E1A5}"/>
              </a:ext>
            </a:extLst>
          </p:cNvPr>
          <p:cNvSpPr/>
          <p:nvPr/>
        </p:nvSpPr>
        <p:spPr>
          <a:xfrm rot="10606074">
            <a:off x="4341209" y="1611814"/>
            <a:ext cx="3826473" cy="3665513"/>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3" name="TextBox 12">
            <a:extLst>
              <a:ext uri="{FF2B5EF4-FFF2-40B4-BE49-F238E27FC236}">
                <a16:creationId xmlns:a16="http://schemas.microsoft.com/office/drawing/2014/main" id="{3FE16F40-9890-6CF4-B2A7-D067BDFF549D}"/>
              </a:ext>
            </a:extLst>
          </p:cNvPr>
          <p:cNvSpPr txBox="1"/>
          <p:nvPr/>
        </p:nvSpPr>
        <p:spPr>
          <a:xfrm>
            <a:off x="4476610" y="1967242"/>
            <a:ext cx="3263759" cy="2954655"/>
          </a:xfrm>
          <a:prstGeom prst="rect">
            <a:avLst/>
          </a:prstGeom>
          <a:noFill/>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82F36"/>
                </a:solidFill>
                <a:effectLst/>
                <a:uLnTx/>
                <a:uFillTx/>
                <a:latin typeface="Ebrima"/>
                <a:ea typeface="+mn-ea"/>
                <a:cs typeface="+mn-cs"/>
              </a:rPr>
              <a:t>Consultation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82F36"/>
                </a:solidFill>
                <a:effectLst/>
                <a:uLnTx/>
                <a:uFillTx/>
                <a:latin typeface="Ebrima"/>
                <a:ea typeface="+mn-ea"/>
                <a:cs typeface="+mn-cs"/>
              </a:rPr>
              <a:t>exhibitions</a:t>
            </a:r>
            <a:endParaRPr kumimoji="0" lang="en-GB" sz="2000" b="1" i="0" u="none" strike="noStrike" kern="1200" cap="none" spc="0" normalizeH="0" baseline="0" noProof="0" dirty="0">
              <a:ln>
                <a:noFill/>
              </a:ln>
              <a:solidFill>
                <a:srgbClr val="082F36"/>
              </a:solidFill>
              <a:effectLst/>
              <a:uLnTx/>
              <a:uFillTx/>
              <a:latin typeface="Ebrima"/>
              <a:ea typeface="Ebrima"/>
              <a:cs typeface="Ebri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82F36"/>
              </a:solidFill>
              <a:effectLst/>
              <a:uLnTx/>
              <a:uFillTx/>
              <a:latin typeface="Ebrim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82F36"/>
                </a:solidFill>
                <a:effectLst/>
                <a:uLnTx/>
                <a:uFillTx/>
                <a:latin typeface="Ebrima"/>
                <a:ea typeface="+mn-ea"/>
                <a:cs typeface="+mn-cs"/>
              </a:rPr>
              <a:t>Mickleton</a:t>
            </a:r>
            <a:r>
              <a:rPr kumimoji="0" lang="en-GB" sz="1800" b="1" i="0" u="none" strike="noStrike" kern="1200" cap="none" spc="0" normalizeH="0" baseline="0" noProof="0" dirty="0">
                <a:ln>
                  <a:noFill/>
                </a:ln>
                <a:solidFill>
                  <a:srgbClr val="082F36"/>
                </a:solidFill>
                <a:effectLst/>
                <a:uLnTx/>
                <a:uFillTx/>
                <a:latin typeface="Ebrima"/>
                <a:ea typeface="+mn-ea"/>
                <a:cs typeface="+mn-cs"/>
              </a:rPr>
              <a:t>:</a:t>
            </a:r>
            <a:r>
              <a:rPr kumimoji="0" lang="en-GB" sz="1800" b="0" i="0" u="none" strike="noStrike" kern="1200" cap="none" spc="0" normalizeH="0" baseline="0" noProof="0" dirty="0">
                <a:ln>
                  <a:noFill/>
                </a:ln>
                <a:solidFill>
                  <a:srgbClr val="082F36"/>
                </a:solidFill>
                <a:effectLst/>
                <a:uLnTx/>
                <a:uFillTx/>
                <a:latin typeface="Ebrima"/>
                <a:ea typeface="+mn-ea"/>
                <a:cs typeface="+mn-cs"/>
              </a:rPr>
              <a:t> King George’s Hall, </a:t>
            </a:r>
            <a:r>
              <a:rPr kumimoji="0" lang="en-GB" sz="1800" b="1" i="0" u="none" strike="noStrike" kern="1200" cap="none" spc="0" normalizeH="0" baseline="0" noProof="0" dirty="0">
                <a:ln>
                  <a:noFill/>
                </a:ln>
                <a:solidFill>
                  <a:srgbClr val="082F36"/>
                </a:solidFill>
                <a:effectLst/>
                <a:uLnTx/>
                <a:uFillTx/>
                <a:latin typeface="Ebrima"/>
                <a:ea typeface="+mn-ea"/>
                <a:cs typeface="+mn-cs"/>
              </a:rPr>
              <a:t>Friday 28 November</a:t>
            </a:r>
            <a:r>
              <a:rPr kumimoji="0" lang="en-GB" sz="1800" b="0" i="0" u="none" strike="noStrike" kern="1200" cap="none" spc="0" normalizeH="0" baseline="0" noProof="0" dirty="0">
                <a:ln>
                  <a:noFill/>
                </a:ln>
                <a:solidFill>
                  <a:srgbClr val="082F36"/>
                </a:solidFill>
                <a:effectLst/>
                <a:uLnTx/>
                <a:uFillTx/>
                <a:latin typeface="Ebrima"/>
                <a:ea typeface="+mn-ea"/>
                <a:cs typeface="+mn-cs"/>
              </a:rPr>
              <a:t>, 2pm – 7pm</a:t>
            </a:r>
            <a:endParaRPr kumimoji="0" lang="en-GB" sz="1800" b="0" i="0" u="none" strike="noStrike" kern="1200" cap="none" spc="0" normalizeH="0" baseline="0" noProof="0" dirty="0">
              <a:ln>
                <a:noFill/>
              </a:ln>
              <a:solidFill>
                <a:srgbClr val="082F36"/>
              </a:solidFill>
              <a:effectLst/>
              <a:uLnTx/>
              <a:uFillTx/>
              <a:latin typeface="Ebrima"/>
              <a:ea typeface="Ebrima"/>
              <a:cs typeface="Ebrima"/>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82F36"/>
              </a:solidFill>
              <a:effectLst/>
              <a:uLnTx/>
              <a:uFillTx/>
              <a:latin typeface="Ebrim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82F36"/>
                </a:solidFill>
                <a:effectLst/>
                <a:uLnTx/>
                <a:uFillTx/>
                <a:latin typeface="Ebrima"/>
                <a:ea typeface="+mn-ea"/>
                <a:cs typeface="+mn-cs"/>
              </a:rPr>
              <a:t>Moreton</a:t>
            </a:r>
            <a:r>
              <a:rPr kumimoji="0" lang="en-GB" sz="1800" b="0" i="0" u="none" strike="noStrike" kern="1200" cap="none" spc="0" normalizeH="0" baseline="0" noProof="0" dirty="0">
                <a:ln>
                  <a:noFill/>
                </a:ln>
                <a:solidFill>
                  <a:srgbClr val="082F36"/>
                </a:solidFill>
                <a:effectLst/>
                <a:uLnTx/>
                <a:uFillTx/>
                <a:latin typeface="Ebrima"/>
                <a:ea typeface="+mn-ea"/>
                <a:cs typeface="+mn-cs"/>
              </a:rPr>
              <a:t>: St David’s Centre, </a:t>
            </a:r>
            <a:r>
              <a:rPr kumimoji="0" lang="en-GB" sz="1800" b="1" i="0" u="none" strike="noStrike" kern="1200" cap="none" spc="0" normalizeH="0" baseline="0" noProof="0" dirty="0">
                <a:ln>
                  <a:noFill/>
                </a:ln>
                <a:solidFill>
                  <a:srgbClr val="082F36"/>
                </a:solidFill>
                <a:effectLst/>
                <a:uLnTx/>
                <a:uFillTx/>
                <a:latin typeface="Ebrima"/>
                <a:ea typeface="+mn-ea"/>
                <a:cs typeface="+mn-cs"/>
              </a:rPr>
              <a:t>Friday 5 December,</a:t>
            </a:r>
            <a:r>
              <a:rPr kumimoji="0" lang="en-GB" sz="1800" b="0" i="0" u="none" strike="noStrike" kern="1200" cap="none" spc="0" normalizeH="0" baseline="0" noProof="0" dirty="0">
                <a:ln>
                  <a:noFill/>
                </a:ln>
                <a:solidFill>
                  <a:srgbClr val="082F36"/>
                </a:solidFill>
                <a:effectLst/>
                <a:uLnTx/>
                <a:uFillTx/>
                <a:latin typeface="Ebrima"/>
                <a:ea typeface="+mn-ea"/>
                <a:cs typeface="+mn-cs"/>
              </a:rPr>
              <a:t> 2pm- 7pm</a:t>
            </a:r>
            <a:endParaRPr kumimoji="0" lang="en-GB" sz="1800" b="0" i="0" u="none" strike="noStrike" kern="1200" cap="none" spc="0" normalizeH="0" baseline="0" noProof="0" dirty="0">
              <a:ln>
                <a:noFill/>
              </a:ln>
              <a:solidFill>
                <a:srgbClr val="082F36"/>
              </a:solidFill>
              <a:effectLst/>
              <a:uLnTx/>
              <a:uFillTx/>
              <a:latin typeface="Ebrima"/>
              <a:ea typeface="Ebrima"/>
              <a:cs typeface="Ebrima"/>
            </a:endParaRPr>
          </a:p>
        </p:txBody>
      </p:sp>
      <p:sp>
        <p:nvSpPr>
          <p:cNvPr id="6" name="TextBox 5">
            <a:extLst>
              <a:ext uri="{FF2B5EF4-FFF2-40B4-BE49-F238E27FC236}">
                <a16:creationId xmlns:a16="http://schemas.microsoft.com/office/drawing/2014/main" id="{3D177140-2BE4-9E6C-39D7-A0F306B5552B}"/>
              </a:ext>
            </a:extLst>
          </p:cNvPr>
          <p:cNvSpPr txBox="1"/>
          <p:nvPr/>
        </p:nvSpPr>
        <p:spPr>
          <a:xfrm>
            <a:off x="7956905" y="2314538"/>
            <a:ext cx="3046956" cy="203132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82F36"/>
                </a:solidFill>
                <a:effectLst/>
                <a:uLnTx/>
                <a:uFillTx/>
                <a:latin typeface="Ebrima"/>
                <a:ea typeface="+mn-ea"/>
                <a:cs typeface="+mn-cs"/>
              </a:rPr>
              <a:t>Fairford:</a:t>
            </a:r>
            <a:r>
              <a:rPr kumimoji="0" lang="en-GB" sz="1800" b="0" i="0" u="none" strike="noStrike" kern="1200" cap="none" spc="0" normalizeH="0" baseline="0" noProof="0" dirty="0">
                <a:ln>
                  <a:noFill/>
                </a:ln>
                <a:solidFill>
                  <a:srgbClr val="082F36"/>
                </a:solidFill>
                <a:effectLst/>
                <a:uLnTx/>
                <a:uFillTx/>
                <a:latin typeface="Ebrima"/>
                <a:ea typeface="+mn-ea"/>
                <a:cs typeface="+mn-cs"/>
              </a:rPr>
              <a:t> Community Centre, </a:t>
            </a:r>
            <a:r>
              <a:rPr kumimoji="0" lang="en-GB" sz="1800" b="1" i="0" u="none" strike="noStrike" kern="1200" cap="none" spc="0" normalizeH="0" baseline="0" noProof="0" dirty="0">
                <a:ln>
                  <a:noFill/>
                </a:ln>
                <a:solidFill>
                  <a:srgbClr val="082F36"/>
                </a:solidFill>
                <a:effectLst/>
                <a:uLnTx/>
                <a:uFillTx/>
                <a:latin typeface="Ebrima"/>
                <a:ea typeface="+mn-ea"/>
                <a:cs typeface="+mn-cs"/>
              </a:rPr>
              <a:t>Thursday 11 December</a:t>
            </a:r>
            <a:r>
              <a:rPr kumimoji="0" lang="en-GB" sz="1800" b="0" i="0" u="none" strike="noStrike" kern="1200" cap="none" spc="0" normalizeH="0" baseline="0" noProof="0" dirty="0">
                <a:ln>
                  <a:noFill/>
                </a:ln>
                <a:solidFill>
                  <a:srgbClr val="082F36"/>
                </a:solidFill>
                <a:effectLst/>
                <a:uLnTx/>
                <a:uFillTx/>
                <a:latin typeface="Ebrima"/>
                <a:ea typeface="+mn-ea"/>
                <a:cs typeface="+mn-cs"/>
              </a:rPr>
              <a:t>, 2pm – 7pm</a:t>
            </a:r>
            <a:endParaRPr kumimoji="0" lang="en-GB" sz="1800" b="0" i="0" u="none" strike="noStrike" kern="1200" cap="none" spc="0" normalizeH="0" baseline="0" noProof="0" dirty="0">
              <a:ln>
                <a:noFill/>
              </a:ln>
              <a:solidFill>
                <a:srgbClr val="082F36"/>
              </a:solidFill>
              <a:effectLst/>
              <a:uLnTx/>
              <a:uFillTx/>
              <a:latin typeface="Ebrima"/>
              <a:ea typeface="Ebrima"/>
              <a:cs typeface="Ebrima"/>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82F36"/>
              </a:solidFill>
              <a:effectLst/>
              <a:uLnTx/>
              <a:uFillTx/>
              <a:latin typeface="Ebrim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82F36"/>
                </a:solidFill>
                <a:effectLst/>
                <a:uLnTx/>
                <a:uFillTx/>
                <a:latin typeface="Ebrima"/>
                <a:ea typeface="+mn-ea"/>
                <a:cs typeface="+mn-cs"/>
              </a:rPr>
              <a:t>Cirencester</a:t>
            </a:r>
            <a:r>
              <a:rPr kumimoji="0" lang="en-GB" sz="1800" b="0" i="0" u="none" strike="noStrike" kern="1200" cap="none" spc="0" normalizeH="0" baseline="0" noProof="0" dirty="0">
                <a:ln>
                  <a:noFill/>
                </a:ln>
                <a:solidFill>
                  <a:srgbClr val="082F36"/>
                </a:solidFill>
                <a:effectLst/>
                <a:uLnTx/>
                <a:uFillTx/>
                <a:latin typeface="Ebrima"/>
                <a:ea typeface="+mn-ea"/>
                <a:cs typeface="+mn-cs"/>
              </a:rPr>
              <a:t>: </a:t>
            </a:r>
            <a:r>
              <a:rPr kumimoji="0" lang="en-GB" sz="1800" b="0" i="0" u="none" strike="noStrike" kern="1200" cap="none" spc="0" normalizeH="0" baseline="0" noProof="0" dirty="0" err="1">
                <a:ln>
                  <a:noFill/>
                </a:ln>
                <a:solidFill>
                  <a:srgbClr val="082F36"/>
                </a:solidFill>
                <a:effectLst/>
                <a:uLnTx/>
                <a:uFillTx/>
                <a:latin typeface="Ebrima"/>
                <a:ea typeface="+mn-ea"/>
                <a:cs typeface="+mn-cs"/>
              </a:rPr>
              <a:t>Corinium</a:t>
            </a:r>
            <a:r>
              <a:rPr kumimoji="0" lang="en-GB" sz="1800" b="0" i="0" u="none" strike="noStrike" kern="1200" cap="none" spc="0" normalizeH="0" baseline="0" noProof="0" dirty="0">
                <a:ln>
                  <a:noFill/>
                </a:ln>
                <a:solidFill>
                  <a:srgbClr val="082F36"/>
                </a:solidFill>
                <a:effectLst/>
                <a:uLnTx/>
                <a:uFillTx/>
                <a:latin typeface="Ebrima"/>
                <a:ea typeface="+mn-ea"/>
                <a:cs typeface="+mn-cs"/>
              </a:rPr>
              <a:t> Museum, </a:t>
            </a:r>
            <a:r>
              <a:rPr kumimoji="0" lang="en-GB" sz="1800" b="1" i="0" u="none" strike="noStrike" kern="1200" cap="none" spc="0" normalizeH="0" baseline="0" noProof="0" dirty="0">
                <a:ln>
                  <a:noFill/>
                </a:ln>
                <a:solidFill>
                  <a:srgbClr val="082F36"/>
                </a:solidFill>
                <a:effectLst/>
                <a:uLnTx/>
                <a:uFillTx/>
                <a:latin typeface="Ebrima"/>
                <a:ea typeface="+mn-ea"/>
                <a:cs typeface="+mn-cs"/>
              </a:rPr>
              <a:t>Thursday18 December,</a:t>
            </a:r>
            <a:r>
              <a:rPr kumimoji="0" lang="en-GB" sz="1800" b="0" i="0" u="none" strike="noStrike" kern="1200" cap="none" spc="0" normalizeH="0" baseline="0" noProof="0" dirty="0">
                <a:ln>
                  <a:noFill/>
                </a:ln>
                <a:solidFill>
                  <a:srgbClr val="082F36"/>
                </a:solidFill>
                <a:effectLst/>
                <a:uLnTx/>
                <a:uFillTx/>
                <a:latin typeface="Ebrima"/>
                <a:ea typeface="+mn-ea"/>
                <a:cs typeface="+mn-cs"/>
              </a:rPr>
              <a:t> 2pm- 7pm</a:t>
            </a:r>
            <a:endParaRPr kumimoji="0" lang="en-GB" sz="1800" b="0" i="0" u="none" strike="noStrike" kern="1200" cap="none" spc="0" normalizeH="0" baseline="0" noProof="0" dirty="0">
              <a:ln>
                <a:noFill/>
              </a:ln>
              <a:solidFill>
                <a:srgbClr val="082F36"/>
              </a:solidFill>
              <a:effectLst/>
              <a:uLnTx/>
              <a:uFillTx/>
              <a:latin typeface="Ebrima"/>
              <a:ea typeface="Ebrima"/>
              <a:cs typeface="Ebrima"/>
            </a:endParaRPr>
          </a:p>
        </p:txBody>
      </p:sp>
    </p:spTree>
    <p:extLst>
      <p:ext uri="{BB962C8B-B14F-4D97-AF65-F5344CB8AC3E}">
        <p14:creationId xmlns:p14="http://schemas.microsoft.com/office/powerpoint/2010/main" val="41076747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C92B-52B3-134B-30BA-3A16785B2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75C87-F757-A934-F362-2C75C2FB3825}"/>
              </a:ext>
            </a:extLst>
          </p:cNvPr>
          <p:cNvSpPr>
            <a:spLocks noGrp="1"/>
          </p:cNvSpPr>
          <p:nvPr>
            <p:ph type="title"/>
          </p:nvPr>
        </p:nvSpPr>
        <p:spPr>
          <a:xfrm>
            <a:off x="324460" y="136986"/>
            <a:ext cx="11676529" cy="1325563"/>
          </a:xfrm>
        </p:spPr>
        <p:txBody>
          <a:bodyPr/>
          <a:lstStyle/>
          <a:p>
            <a:r>
              <a:rPr lang="en-GB" dirty="0">
                <a:solidFill>
                  <a:schemeClr val="tx1">
                    <a:lumMod val="20000"/>
                    <a:lumOff val="80000"/>
                  </a:schemeClr>
                </a:solidFill>
                <a:latin typeface="Gowun Batang" pitchFamily="2" charset="-127"/>
                <a:ea typeface="Gowun Batang" pitchFamily="2" charset="-127"/>
              </a:rPr>
              <a:t>Making it count…</a:t>
            </a:r>
          </a:p>
        </p:txBody>
      </p:sp>
      <p:sp>
        <p:nvSpPr>
          <p:cNvPr id="10" name="Oval 2">
            <a:extLst>
              <a:ext uri="{FF2B5EF4-FFF2-40B4-BE49-F238E27FC236}">
                <a16:creationId xmlns:a16="http://schemas.microsoft.com/office/drawing/2014/main" id="{96C34CA7-465F-8150-53CD-527297B7790A}"/>
              </a:ext>
            </a:extLst>
          </p:cNvPr>
          <p:cNvSpPr/>
          <p:nvPr/>
        </p:nvSpPr>
        <p:spPr>
          <a:xfrm rot="19401378">
            <a:off x="1523272" y="1962099"/>
            <a:ext cx="4787261" cy="4858306"/>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grpSp>
        <p:nvGrpSpPr>
          <p:cNvPr id="5" name="Group 4">
            <a:extLst>
              <a:ext uri="{FF2B5EF4-FFF2-40B4-BE49-F238E27FC236}">
                <a16:creationId xmlns:a16="http://schemas.microsoft.com/office/drawing/2014/main" id="{588FA3BC-7D4B-D753-E527-3979C917E714}"/>
              </a:ext>
            </a:extLst>
          </p:cNvPr>
          <p:cNvGrpSpPr/>
          <p:nvPr/>
        </p:nvGrpSpPr>
        <p:grpSpPr>
          <a:xfrm>
            <a:off x="191011" y="1360979"/>
            <a:ext cx="3000146" cy="1832670"/>
            <a:chOff x="3505572" y="3468070"/>
            <a:chExt cx="3158968" cy="1660877"/>
          </a:xfrm>
        </p:grpSpPr>
        <p:sp>
          <p:nvSpPr>
            <p:cNvPr id="9" name="Oval 2">
              <a:extLst>
                <a:ext uri="{FF2B5EF4-FFF2-40B4-BE49-F238E27FC236}">
                  <a16:creationId xmlns:a16="http://schemas.microsoft.com/office/drawing/2014/main" id="{36FDF604-D884-2D28-09DD-875701137139}"/>
                </a:ext>
              </a:extLst>
            </p:cNvPr>
            <p:cNvSpPr/>
            <p:nvPr/>
          </p:nvSpPr>
          <p:spPr>
            <a:xfrm>
              <a:off x="3505572" y="3468070"/>
              <a:ext cx="3158968" cy="1660877"/>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17" name="TextBox 16">
              <a:extLst>
                <a:ext uri="{FF2B5EF4-FFF2-40B4-BE49-F238E27FC236}">
                  <a16:creationId xmlns:a16="http://schemas.microsoft.com/office/drawing/2014/main" id="{D916A8D3-413C-A7F8-B079-6F1BAA8DF68A}"/>
                </a:ext>
              </a:extLst>
            </p:cNvPr>
            <p:cNvSpPr txBox="1"/>
            <p:nvPr/>
          </p:nvSpPr>
          <p:spPr>
            <a:xfrm>
              <a:off x="3832163" y="3624959"/>
              <a:ext cx="2489999" cy="1171489"/>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64226"/>
                  </a:solidFill>
                  <a:effectLst/>
                  <a:uLnTx/>
                  <a:uFillTx/>
                  <a:latin typeface="Ebrima"/>
                  <a:ea typeface="+mn-ea"/>
                  <a:cs typeface="+mn-cs"/>
                </a:rPr>
                <a:t>Material considerations: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164226"/>
                  </a:solidFill>
                  <a:effectLst/>
                  <a:uLnTx/>
                  <a:uFillTx/>
                  <a:latin typeface="Ebrima"/>
                  <a:ea typeface="+mn-ea"/>
                  <a:cs typeface="+mn-cs"/>
                </a:rPr>
                <a:t>matters that are relevant to the use and development of land</a:t>
              </a:r>
              <a:endParaRPr kumimoji="0" lang="en-GB" sz="1400" i="0" u="none" strike="noStrike" kern="1200" cap="none" spc="0" normalizeH="0" baseline="0" noProof="0" dirty="0">
                <a:ln>
                  <a:noFill/>
                </a:ln>
                <a:solidFill>
                  <a:srgbClr val="164226"/>
                </a:solidFill>
                <a:effectLst/>
                <a:uLnTx/>
                <a:uFillTx/>
                <a:latin typeface="Ebrima"/>
                <a:ea typeface="+mn-ea"/>
                <a:cs typeface="+mn-cs"/>
              </a:endParaRPr>
            </a:p>
          </p:txBody>
        </p:sp>
      </p:grpSp>
      <p:grpSp>
        <p:nvGrpSpPr>
          <p:cNvPr id="18" name="Group 17">
            <a:extLst>
              <a:ext uri="{FF2B5EF4-FFF2-40B4-BE49-F238E27FC236}">
                <a16:creationId xmlns:a16="http://schemas.microsoft.com/office/drawing/2014/main" id="{22CA1F92-5AB5-039B-7A0F-5D018B2F9649}"/>
              </a:ext>
            </a:extLst>
          </p:cNvPr>
          <p:cNvGrpSpPr/>
          <p:nvPr/>
        </p:nvGrpSpPr>
        <p:grpSpPr>
          <a:xfrm>
            <a:off x="60089" y="4950425"/>
            <a:ext cx="2734334" cy="1673659"/>
            <a:chOff x="3032230" y="3983090"/>
            <a:chExt cx="2105500" cy="1222426"/>
          </a:xfrm>
        </p:grpSpPr>
        <p:sp>
          <p:nvSpPr>
            <p:cNvPr id="19" name="Oval 2">
              <a:extLst>
                <a:ext uri="{FF2B5EF4-FFF2-40B4-BE49-F238E27FC236}">
                  <a16:creationId xmlns:a16="http://schemas.microsoft.com/office/drawing/2014/main" id="{7C31857C-9DE4-8C83-B0CB-69D3CEDFEB97}"/>
                </a:ext>
              </a:extLst>
            </p:cNvPr>
            <p:cNvSpPr/>
            <p:nvPr/>
          </p:nvSpPr>
          <p:spPr>
            <a:xfrm>
              <a:off x="3073411" y="3983090"/>
              <a:ext cx="2064319" cy="1222426"/>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0" name="TextBox 19">
              <a:extLst>
                <a:ext uri="{FF2B5EF4-FFF2-40B4-BE49-F238E27FC236}">
                  <a16:creationId xmlns:a16="http://schemas.microsoft.com/office/drawing/2014/main" id="{0560A9D9-5F93-8EAD-BFDB-45B7C903789D}"/>
                </a:ext>
              </a:extLst>
            </p:cNvPr>
            <p:cNvSpPr txBox="1"/>
            <p:nvPr/>
          </p:nvSpPr>
          <p:spPr>
            <a:xfrm>
              <a:off x="3032230" y="4142812"/>
              <a:ext cx="2064319" cy="844763"/>
            </a:xfrm>
            <a:prstGeom prst="rect">
              <a:avLst/>
            </a:prstGeom>
            <a:noFill/>
            <a:effectLst/>
          </p:spPr>
          <p:txBody>
            <a:bodyPr wrap="square">
              <a:spAutoFit/>
            </a:bodyPr>
            <a:lstStyle/>
            <a:p>
              <a:pPr marL="342900" marR="0" lvl="0" indent="-342900" algn="ctr"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64226"/>
                  </a:solidFill>
                  <a:effectLst/>
                  <a:uLnTx/>
                  <a:uFillTx/>
                  <a:latin typeface="Ebrima"/>
                  <a:ea typeface="+mn-ea"/>
                  <a:cs typeface="+mn-cs"/>
                </a:rPr>
                <a:t>Public interest</a:t>
              </a:r>
              <a:endParaRPr lang="en-GB" sz="1600" b="1" dirty="0">
                <a:solidFill>
                  <a:srgbClr val="164226"/>
                </a:solidFill>
                <a:latin typeface="Ebrima"/>
              </a:endParaRPr>
            </a:p>
            <a:p>
              <a:pPr marL="342900" marR="0" lvl="0" indent="-342900" algn="ctr" defTabSz="914400" rtl="0" eaLnBrk="1" fontAlgn="auto" latinLnBrk="0" hangingPunct="1">
                <a:lnSpc>
                  <a:spcPct val="100000"/>
                </a:lnSpc>
                <a:spcBef>
                  <a:spcPts val="0"/>
                </a:spcBef>
                <a:buClrTx/>
                <a:buSzTx/>
                <a:buFont typeface="Arial" panose="020B0604020202020204" pitchFamily="34" charset="0"/>
                <a:buChar char="•"/>
                <a:tabLst/>
                <a:defRPr/>
              </a:pPr>
              <a:r>
                <a:rPr lang="en-GB" sz="1600" b="1" dirty="0">
                  <a:solidFill>
                    <a:srgbClr val="164226"/>
                  </a:solidFill>
                  <a:latin typeface="Ebrima"/>
                </a:rPr>
                <a:t>Land use planning matters</a:t>
              </a:r>
              <a:endParaRPr kumimoji="0" lang="en-GB" sz="1600" b="1" i="0" u="none" strike="noStrike" kern="1200" cap="none" spc="0" normalizeH="0" baseline="0" noProof="0" dirty="0">
                <a:ln>
                  <a:noFill/>
                </a:ln>
                <a:solidFill>
                  <a:srgbClr val="164226"/>
                </a:solidFill>
                <a:effectLst/>
                <a:uLnTx/>
                <a:uFillTx/>
                <a:latin typeface="Ebrima"/>
                <a:ea typeface="+mn-ea"/>
                <a:cs typeface="+mn-cs"/>
              </a:endParaRPr>
            </a:p>
            <a:p>
              <a:pPr marL="342900" marR="0" lvl="0" indent="-342900" algn="ctr" defTabSz="914400" rtl="0" eaLnBrk="1" fontAlgn="auto" latinLnBrk="0" hangingPunct="1">
                <a:lnSpc>
                  <a:spcPct val="100000"/>
                </a:lnSpc>
                <a:spcBef>
                  <a:spcPts val="0"/>
                </a:spcBef>
                <a:buClrTx/>
                <a:buSzTx/>
                <a:buFont typeface="Arial" panose="020B0604020202020204" pitchFamily="34" charset="0"/>
                <a:buChar char="•"/>
                <a:tabLst/>
                <a:defRPr/>
              </a:pPr>
              <a:r>
                <a:rPr lang="en-GB" sz="1600" b="1" dirty="0">
                  <a:solidFill>
                    <a:srgbClr val="164226"/>
                  </a:solidFill>
                  <a:latin typeface="Ebrima"/>
                </a:rPr>
                <a:t>Based on fact &amp; evidence</a:t>
              </a:r>
              <a:endParaRPr kumimoji="0" lang="en-GB" sz="1600" b="1" i="0" u="none" strike="noStrike" kern="1200" cap="none" spc="0" normalizeH="0" baseline="0" noProof="0" dirty="0">
                <a:ln>
                  <a:noFill/>
                </a:ln>
                <a:solidFill>
                  <a:srgbClr val="164226"/>
                </a:solidFill>
                <a:effectLst/>
                <a:uLnTx/>
                <a:uFillTx/>
                <a:latin typeface="Ebrima"/>
                <a:ea typeface="+mn-ea"/>
                <a:cs typeface="+mn-cs"/>
              </a:endParaRPr>
            </a:p>
          </p:txBody>
        </p:sp>
      </p:grpSp>
      <p:sp>
        <p:nvSpPr>
          <p:cNvPr id="21" name="TextBox 20">
            <a:extLst>
              <a:ext uri="{FF2B5EF4-FFF2-40B4-BE49-F238E27FC236}">
                <a16:creationId xmlns:a16="http://schemas.microsoft.com/office/drawing/2014/main" id="{931290D3-611F-0DCD-7A20-6561F44FFDDB}"/>
              </a:ext>
            </a:extLst>
          </p:cNvPr>
          <p:cNvSpPr txBox="1"/>
          <p:nvPr/>
        </p:nvSpPr>
        <p:spPr>
          <a:xfrm>
            <a:off x="3491265" y="1927287"/>
            <a:ext cx="2987265" cy="400110"/>
          </a:xfrm>
          <a:prstGeom prst="rect">
            <a:avLst/>
          </a:prstGeom>
          <a:noFill/>
        </p:spPr>
        <p:txBody>
          <a:bodyPr wrap="square" rtlCol="0">
            <a:spAutoFit/>
          </a:bodyPr>
          <a:lstStyle/>
          <a:p>
            <a:r>
              <a:rPr lang="en-GB" sz="2000" b="1" dirty="0"/>
              <a:t>Examples:</a:t>
            </a:r>
          </a:p>
        </p:txBody>
      </p:sp>
      <p:sp>
        <p:nvSpPr>
          <p:cNvPr id="24" name="TextBox 23">
            <a:extLst>
              <a:ext uri="{FF2B5EF4-FFF2-40B4-BE49-F238E27FC236}">
                <a16:creationId xmlns:a16="http://schemas.microsoft.com/office/drawing/2014/main" id="{C101235D-DBA4-12E5-2043-11305AB7C5B9}"/>
              </a:ext>
            </a:extLst>
          </p:cNvPr>
          <p:cNvSpPr txBox="1"/>
          <p:nvPr/>
        </p:nvSpPr>
        <p:spPr>
          <a:xfrm>
            <a:off x="2360605" y="3054515"/>
            <a:ext cx="2812929" cy="341907"/>
          </a:xfrm>
          <a:prstGeom prst="rect">
            <a:avLst/>
          </a:prstGeom>
          <a:noFill/>
        </p:spPr>
        <p:txBody>
          <a:bodyPr wrap="square">
            <a:spAutoFit/>
          </a:bodyPr>
          <a:lstStyle/>
          <a:p>
            <a:pPr lvl="0"/>
            <a:r>
              <a:rPr lang="en-GB" sz="1600" b="1" dirty="0">
                <a:solidFill>
                  <a:schemeClr val="tx1">
                    <a:lumMod val="20000"/>
                    <a:lumOff val="80000"/>
                  </a:schemeClr>
                </a:solidFill>
              </a:rPr>
              <a:t>Highway safety and traffic</a:t>
            </a:r>
          </a:p>
        </p:txBody>
      </p:sp>
      <p:sp>
        <p:nvSpPr>
          <p:cNvPr id="26" name="TextBox 25">
            <a:extLst>
              <a:ext uri="{FF2B5EF4-FFF2-40B4-BE49-F238E27FC236}">
                <a16:creationId xmlns:a16="http://schemas.microsoft.com/office/drawing/2014/main" id="{C9F8EC06-EE36-6D86-CA00-9A355B2781DF}"/>
              </a:ext>
            </a:extLst>
          </p:cNvPr>
          <p:cNvSpPr txBox="1"/>
          <p:nvPr/>
        </p:nvSpPr>
        <p:spPr>
          <a:xfrm>
            <a:off x="3191157" y="2496317"/>
            <a:ext cx="2364810" cy="338554"/>
          </a:xfrm>
          <a:prstGeom prst="rect">
            <a:avLst/>
          </a:prstGeom>
          <a:noFill/>
        </p:spPr>
        <p:txBody>
          <a:bodyPr wrap="square">
            <a:spAutoFit/>
          </a:bodyPr>
          <a:lstStyle/>
          <a:p>
            <a:pPr lvl="0"/>
            <a:r>
              <a:rPr lang="en-GB" sz="1600" b="1" dirty="0">
                <a:solidFill>
                  <a:schemeClr val="tx1">
                    <a:lumMod val="20000"/>
                    <a:lumOff val="80000"/>
                  </a:schemeClr>
                </a:solidFill>
              </a:rPr>
              <a:t>Impact on amenity</a:t>
            </a:r>
          </a:p>
        </p:txBody>
      </p:sp>
      <p:sp>
        <p:nvSpPr>
          <p:cNvPr id="28" name="TextBox 27">
            <a:extLst>
              <a:ext uri="{FF2B5EF4-FFF2-40B4-BE49-F238E27FC236}">
                <a16:creationId xmlns:a16="http://schemas.microsoft.com/office/drawing/2014/main" id="{BC8DF0AC-4711-B349-AB65-A5C44CA502F7}"/>
              </a:ext>
            </a:extLst>
          </p:cNvPr>
          <p:cNvSpPr txBox="1"/>
          <p:nvPr/>
        </p:nvSpPr>
        <p:spPr>
          <a:xfrm>
            <a:off x="1684643" y="3613889"/>
            <a:ext cx="3048886" cy="338554"/>
          </a:xfrm>
          <a:prstGeom prst="rect">
            <a:avLst/>
          </a:prstGeom>
          <a:noFill/>
        </p:spPr>
        <p:txBody>
          <a:bodyPr wrap="square">
            <a:spAutoFit/>
          </a:bodyPr>
          <a:lstStyle/>
          <a:p>
            <a:r>
              <a:rPr lang="en-GB" sz="1600" b="1" dirty="0">
                <a:solidFill>
                  <a:schemeClr val="tx1">
                    <a:lumMod val="20000"/>
                    <a:lumOff val="80000"/>
                  </a:schemeClr>
                </a:solidFill>
              </a:rPr>
              <a:t>Design and appearance </a:t>
            </a:r>
          </a:p>
        </p:txBody>
      </p:sp>
      <p:sp>
        <p:nvSpPr>
          <p:cNvPr id="30" name="TextBox 29">
            <a:extLst>
              <a:ext uri="{FF2B5EF4-FFF2-40B4-BE49-F238E27FC236}">
                <a16:creationId xmlns:a16="http://schemas.microsoft.com/office/drawing/2014/main" id="{7877DCBA-AF19-F80B-DC0B-562606913880}"/>
              </a:ext>
            </a:extLst>
          </p:cNvPr>
          <p:cNvSpPr txBox="1"/>
          <p:nvPr/>
        </p:nvSpPr>
        <p:spPr>
          <a:xfrm>
            <a:off x="1961986" y="4191757"/>
            <a:ext cx="24942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Environmental impact</a:t>
            </a:r>
          </a:p>
        </p:txBody>
      </p:sp>
      <p:sp>
        <p:nvSpPr>
          <p:cNvPr id="32" name="TextBox 31">
            <a:extLst>
              <a:ext uri="{FF2B5EF4-FFF2-40B4-BE49-F238E27FC236}">
                <a16:creationId xmlns:a16="http://schemas.microsoft.com/office/drawing/2014/main" id="{021D811A-5548-C267-0FC9-2284B1CB6647}"/>
              </a:ext>
            </a:extLst>
          </p:cNvPr>
          <p:cNvSpPr txBox="1"/>
          <p:nvPr/>
        </p:nvSpPr>
        <p:spPr>
          <a:xfrm>
            <a:off x="2871867" y="4739574"/>
            <a:ext cx="2247890" cy="341907"/>
          </a:xfrm>
          <a:prstGeom prst="rect">
            <a:avLst/>
          </a:prstGeom>
          <a:noFill/>
        </p:spPr>
        <p:txBody>
          <a:bodyPr wrap="square">
            <a:spAutoFit/>
          </a:bodyPr>
          <a:lstStyle/>
          <a:p>
            <a:r>
              <a:rPr kumimoji="0" lang="en-GB" sz="16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Economic benefits</a:t>
            </a:r>
            <a:endParaRPr lang="en-GB" dirty="0"/>
          </a:p>
        </p:txBody>
      </p:sp>
      <p:sp>
        <p:nvSpPr>
          <p:cNvPr id="34" name="TextBox 33">
            <a:extLst>
              <a:ext uri="{FF2B5EF4-FFF2-40B4-BE49-F238E27FC236}">
                <a16:creationId xmlns:a16="http://schemas.microsoft.com/office/drawing/2014/main" id="{3EBB9376-1CB9-8338-BD8A-63C4383BF554}"/>
              </a:ext>
            </a:extLst>
          </p:cNvPr>
          <p:cNvSpPr txBox="1"/>
          <p:nvPr/>
        </p:nvSpPr>
        <p:spPr>
          <a:xfrm>
            <a:off x="3051094" y="5290744"/>
            <a:ext cx="2298023" cy="338554"/>
          </a:xfrm>
          <a:prstGeom prst="rect">
            <a:avLst/>
          </a:prstGeom>
          <a:noFill/>
        </p:spPr>
        <p:txBody>
          <a:bodyPr wrap="square">
            <a:spAutoFit/>
          </a:bodyPr>
          <a:lstStyle/>
          <a:p>
            <a:r>
              <a:rPr lang="en-GB" sz="1600" b="1" dirty="0">
                <a:solidFill>
                  <a:schemeClr val="tx1">
                    <a:lumMod val="20000"/>
                    <a:lumOff val="80000"/>
                  </a:schemeClr>
                </a:solidFill>
              </a:rPr>
              <a:t>Social considerations</a:t>
            </a:r>
            <a:endParaRPr lang="en-GB" sz="1600" dirty="0"/>
          </a:p>
        </p:txBody>
      </p:sp>
      <p:sp>
        <p:nvSpPr>
          <p:cNvPr id="36" name="TextBox 35">
            <a:extLst>
              <a:ext uri="{FF2B5EF4-FFF2-40B4-BE49-F238E27FC236}">
                <a16:creationId xmlns:a16="http://schemas.microsoft.com/office/drawing/2014/main" id="{39BCD900-863F-0DA7-49A3-27480E9AAAF8}"/>
              </a:ext>
            </a:extLst>
          </p:cNvPr>
          <p:cNvSpPr txBox="1"/>
          <p:nvPr/>
        </p:nvSpPr>
        <p:spPr>
          <a:xfrm>
            <a:off x="3322008" y="5868612"/>
            <a:ext cx="190671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Planning history</a:t>
            </a:r>
          </a:p>
        </p:txBody>
      </p:sp>
      <p:sp>
        <p:nvSpPr>
          <p:cNvPr id="37" name="Oval 2">
            <a:extLst>
              <a:ext uri="{FF2B5EF4-FFF2-40B4-BE49-F238E27FC236}">
                <a16:creationId xmlns:a16="http://schemas.microsoft.com/office/drawing/2014/main" id="{438EA4C7-9B89-B2B0-04AF-55F821D764BF}"/>
              </a:ext>
            </a:extLst>
          </p:cNvPr>
          <p:cNvSpPr/>
          <p:nvPr/>
        </p:nvSpPr>
        <p:spPr>
          <a:xfrm rot="4345988">
            <a:off x="6793493" y="1588730"/>
            <a:ext cx="4522939" cy="331644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64226"/>
              </a:solidFill>
              <a:effectLst/>
              <a:uLnTx/>
              <a:uFillTx/>
              <a:latin typeface="Ebrima"/>
              <a:ea typeface="+mn-ea"/>
              <a:cs typeface="+mn-cs"/>
            </a:endParaRPr>
          </a:p>
        </p:txBody>
      </p:sp>
      <p:sp>
        <p:nvSpPr>
          <p:cNvPr id="38" name="Oval 2">
            <a:extLst>
              <a:ext uri="{FF2B5EF4-FFF2-40B4-BE49-F238E27FC236}">
                <a16:creationId xmlns:a16="http://schemas.microsoft.com/office/drawing/2014/main" id="{8EF51295-E3FD-B385-8592-BD4AD5FD8173}"/>
              </a:ext>
            </a:extLst>
          </p:cNvPr>
          <p:cNvSpPr/>
          <p:nvPr/>
        </p:nvSpPr>
        <p:spPr>
          <a:xfrm rot="10559540">
            <a:off x="5907210" y="224059"/>
            <a:ext cx="2561350" cy="1864535"/>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686" h="1272176">
                <a:moveTo>
                  <a:pt x="18368" y="818097"/>
                </a:moveTo>
                <a:cubicBezTo>
                  <a:pt x="-51278" y="608111"/>
                  <a:pt x="69454" y="55442"/>
                  <a:pt x="512674" y="6814"/>
                </a:cubicBezTo>
                <a:cubicBezTo>
                  <a:pt x="955894" y="-41814"/>
                  <a:pt x="2677686" y="173821"/>
                  <a:pt x="2677686" y="526327"/>
                </a:cubicBezTo>
                <a:cubicBezTo>
                  <a:pt x="2510177" y="1373170"/>
                  <a:pt x="1373773" y="1218100"/>
                  <a:pt x="930553" y="1266728"/>
                </a:cubicBezTo>
                <a:cubicBezTo>
                  <a:pt x="487333" y="1315356"/>
                  <a:pt x="88014" y="1028083"/>
                  <a:pt x="18368" y="818097"/>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39" name="TextBox 38">
            <a:extLst>
              <a:ext uri="{FF2B5EF4-FFF2-40B4-BE49-F238E27FC236}">
                <a16:creationId xmlns:a16="http://schemas.microsoft.com/office/drawing/2014/main" id="{A1C5B2F9-5D4B-E91F-78D5-F225DD88561F}"/>
              </a:ext>
            </a:extLst>
          </p:cNvPr>
          <p:cNvSpPr txBox="1"/>
          <p:nvPr/>
        </p:nvSpPr>
        <p:spPr>
          <a:xfrm>
            <a:off x="6294836" y="565756"/>
            <a:ext cx="1934901" cy="1077218"/>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64226"/>
                </a:solidFill>
                <a:effectLst/>
                <a:uLnTx/>
                <a:uFillTx/>
                <a:latin typeface="Ebrima"/>
                <a:ea typeface="+mn-ea"/>
                <a:cs typeface="+mn-cs"/>
              </a:rPr>
              <a:t>Non-material considerations: </a:t>
            </a:r>
            <a:r>
              <a:rPr kumimoji="0" lang="en-US" sz="1400" i="0" u="none" strike="noStrike" kern="1200" cap="none" spc="0" normalizeH="0" baseline="0" noProof="0" dirty="0">
                <a:ln>
                  <a:noFill/>
                </a:ln>
                <a:solidFill>
                  <a:srgbClr val="164226"/>
                </a:solidFill>
                <a:effectLst/>
                <a:uLnTx/>
                <a:uFillTx/>
                <a:latin typeface="Ebrima"/>
                <a:ea typeface="+mn-ea"/>
                <a:cs typeface="+mn-cs"/>
              </a:rPr>
              <a:t>cannot be considered in planning decisions</a:t>
            </a:r>
            <a:endParaRPr kumimoji="0" lang="en-GB" sz="1400" i="0" u="none" strike="noStrike" kern="1200" cap="none" spc="0" normalizeH="0" baseline="0" noProof="0" dirty="0">
              <a:ln>
                <a:noFill/>
              </a:ln>
              <a:solidFill>
                <a:srgbClr val="164226"/>
              </a:solidFill>
              <a:effectLst/>
              <a:uLnTx/>
              <a:uFillTx/>
              <a:latin typeface="Ebrima"/>
              <a:ea typeface="+mn-ea"/>
              <a:cs typeface="+mn-cs"/>
            </a:endParaRPr>
          </a:p>
        </p:txBody>
      </p:sp>
      <p:grpSp>
        <p:nvGrpSpPr>
          <p:cNvPr id="40" name="Group 39">
            <a:extLst>
              <a:ext uri="{FF2B5EF4-FFF2-40B4-BE49-F238E27FC236}">
                <a16:creationId xmlns:a16="http://schemas.microsoft.com/office/drawing/2014/main" id="{1CC7F2C2-5479-4636-4E21-8C630AC2EA17}"/>
              </a:ext>
            </a:extLst>
          </p:cNvPr>
          <p:cNvGrpSpPr/>
          <p:nvPr/>
        </p:nvGrpSpPr>
        <p:grpSpPr>
          <a:xfrm>
            <a:off x="9253836" y="3714197"/>
            <a:ext cx="2680856" cy="1915101"/>
            <a:chOff x="3073410" y="3983090"/>
            <a:chExt cx="2064320" cy="1222426"/>
          </a:xfrm>
        </p:grpSpPr>
        <p:sp>
          <p:nvSpPr>
            <p:cNvPr id="41" name="Oval 2">
              <a:extLst>
                <a:ext uri="{FF2B5EF4-FFF2-40B4-BE49-F238E27FC236}">
                  <a16:creationId xmlns:a16="http://schemas.microsoft.com/office/drawing/2014/main" id="{7439F190-99AD-C66C-EC6F-A50656BE40D9}"/>
                </a:ext>
              </a:extLst>
            </p:cNvPr>
            <p:cNvSpPr/>
            <p:nvPr/>
          </p:nvSpPr>
          <p:spPr>
            <a:xfrm>
              <a:off x="3073411" y="3983090"/>
              <a:ext cx="2064319" cy="1222426"/>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42" name="TextBox 41">
              <a:extLst>
                <a:ext uri="{FF2B5EF4-FFF2-40B4-BE49-F238E27FC236}">
                  <a16:creationId xmlns:a16="http://schemas.microsoft.com/office/drawing/2014/main" id="{4B6C8DB5-8F7E-A800-2F87-BB668C236D3E}"/>
                </a:ext>
              </a:extLst>
            </p:cNvPr>
            <p:cNvSpPr txBox="1"/>
            <p:nvPr/>
          </p:nvSpPr>
          <p:spPr>
            <a:xfrm>
              <a:off x="3073410" y="4163865"/>
              <a:ext cx="1936006" cy="844763"/>
            </a:xfrm>
            <a:prstGeom prst="rect">
              <a:avLst/>
            </a:prstGeom>
            <a:noFill/>
            <a:effectLst/>
          </p:spPr>
          <p:txBody>
            <a:bodyPr wrap="square">
              <a:spAutoFit/>
            </a:bodyPr>
            <a:lstStyle/>
            <a:p>
              <a:pPr marL="342900" marR="0" lvl="0" indent="-342900" algn="ctr"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600" b="1" i="0" u="none" strike="noStrike" kern="1200" cap="none" spc="0" normalizeH="0" baseline="0" noProof="0" dirty="0">
                  <a:ln>
                    <a:noFill/>
                  </a:ln>
                  <a:effectLst/>
                  <a:uLnTx/>
                  <a:uFillTx/>
                  <a:latin typeface="Ebrima"/>
                  <a:ea typeface="+mn-ea"/>
                  <a:cs typeface="+mn-cs"/>
                </a:rPr>
                <a:t>Private matters</a:t>
              </a:r>
            </a:p>
            <a:p>
              <a:pPr marL="342900" marR="0" lvl="0" indent="-342900" algn="ctr" defTabSz="914400" rtl="0" eaLnBrk="1" fontAlgn="auto" latinLnBrk="0" hangingPunct="1">
                <a:lnSpc>
                  <a:spcPct val="100000"/>
                </a:lnSpc>
                <a:spcBef>
                  <a:spcPts val="0"/>
                </a:spcBef>
                <a:buClrTx/>
                <a:buSzTx/>
                <a:buFont typeface="Arial" panose="020B0604020202020204" pitchFamily="34" charset="0"/>
                <a:buChar char="•"/>
                <a:tabLst/>
                <a:defRPr/>
              </a:pPr>
              <a:r>
                <a:rPr lang="en-GB" sz="1600" b="1" dirty="0">
                  <a:latin typeface="Ebrima"/>
                </a:rPr>
                <a:t>Not issues that could be covered by other legislation or civil matters </a:t>
              </a:r>
              <a:endParaRPr kumimoji="0" lang="en-GB" sz="1600" b="1" i="0" u="none" strike="noStrike" kern="1200" cap="none" spc="0" normalizeH="0" baseline="0" noProof="0" dirty="0">
                <a:ln>
                  <a:noFill/>
                </a:ln>
                <a:effectLst/>
                <a:uLnTx/>
                <a:uFillTx/>
                <a:latin typeface="Ebrima"/>
                <a:ea typeface="+mn-ea"/>
                <a:cs typeface="+mn-cs"/>
              </a:endParaRPr>
            </a:p>
          </p:txBody>
        </p:sp>
      </p:grpSp>
      <p:sp>
        <p:nvSpPr>
          <p:cNvPr id="47" name="TextBox 46">
            <a:extLst>
              <a:ext uri="{FF2B5EF4-FFF2-40B4-BE49-F238E27FC236}">
                <a16:creationId xmlns:a16="http://schemas.microsoft.com/office/drawing/2014/main" id="{50D7537D-5446-9116-E84F-EEE3D21FCD52}"/>
              </a:ext>
            </a:extLst>
          </p:cNvPr>
          <p:cNvSpPr txBox="1"/>
          <p:nvPr/>
        </p:nvSpPr>
        <p:spPr>
          <a:xfrm>
            <a:off x="8522823" y="1461726"/>
            <a:ext cx="2987265" cy="400110"/>
          </a:xfrm>
          <a:prstGeom prst="rect">
            <a:avLst/>
          </a:prstGeom>
          <a:noFill/>
        </p:spPr>
        <p:txBody>
          <a:bodyPr wrap="square" rtlCol="0">
            <a:spAutoFit/>
          </a:bodyPr>
          <a:lstStyle/>
          <a:p>
            <a:r>
              <a:rPr lang="en-GB" sz="2000" b="1" dirty="0"/>
              <a:t>Examples:</a:t>
            </a:r>
          </a:p>
        </p:txBody>
      </p:sp>
      <p:sp>
        <p:nvSpPr>
          <p:cNvPr id="48" name="TextBox 47">
            <a:extLst>
              <a:ext uri="{FF2B5EF4-FFF2-40B4-BE49-F238E27FC236}">
                <a16:creationId xmlns:a16="http://schemas.microsoft.com/office/drawing/2014/main" id="{59C1C375-0E14-BB10-BF28-DB6A364336A2}"/>
              </a:ext>
            </a:extLst>
          </p:cNvPr>
          <p:cNvSpPr txBox="1"/>
          <p:nvPr/>
        </p:nvSpPr>
        <p:spPr>
          <a:xfrm>
            <a:off x="7588763" y="2482907"/>
            <a:ext cx="3330146" cy="584775"/>
          </a:xfrm>
          <a:prstGeom prst="rect">
            <a:avLst/>
          </a:prstGeom>
          <a:noFill/>
        </p:spPr>
        <p:txBody>
          <a:bodyPr wrap="square">
            <a:spAutoFit/>
          </a:bodyPr>
          <a:lstStyle/>
          <a:p>
            <a:pPr lvl="0"/>
            <a:r>
              <a:rPr lang="en-GB" sz="1600" b="1" dirty="0">
                <a:solidFill>
                  <a:schemeClr val="bg1"/>
                </a:solidFill>
              </a:rPr>
              <a:t>Private rights </a:t>
            </a:r>
            <a:r>
              <a:rPr lang="en-GB" sz="1600" dirty="0">
                <a:solidFill>
                  <a:schemeClr val="bg1"/>
                </a:solidFill>
              </a:rPr>
              <a:t>(covenants/ boundary disputes)</a:t>
            </a:r>
          </a:p>
        </p:txBody>
      </p:sp>
      <p:sp>
        <p:nvSpPr>
          <p:cNvPr id="49" name="TextBox 48">
            <a:extLst>
              <a:ext uri="{FF2B5EF4-FFF2-40B4-BE49-F238E27FC236}">
                <a16:creationId xmlns:a16="http://schemas.microsoft.com/office/drawing/2014/main" id="{1FAEBB8D-BB97-5098-82D6-11B564703B08}"/>
              </a:ext>
            </a:extLst>
          </p:cNvPr>
          <p:cNvSpPr txBox="1"/>
          <p:nvPr/>
        </p:nvSpPr>
        <p:spPr>
          <a:xfrm>
            <a:off x="7897096" y="1997763"/>
            <a:ext cx="2364810" cy="338554"/>
          </a:xfrm>
          <a:prstGeom prst="rect">
            <a:avLst/>
          </a:prstGeom>
          <a:noFill/>
        </p:spPr>
        <p:txBody>
          <a:bodyPr wrap="square">
            <a:spAutoFit/>
          </a:bodyPr>
          <a:lstStyle/>
          <a:p>
            <a:pPr lvl="0"/>
            <a:r>
              <a:rPr lang="en-GB" sz="1600" b="1" dirty="0">
                <a:solidFill>
                  <a:schemeClr val="bg1"/>
                </a:solidFill>
              </a:rPr>
              <a:t>Loss of property value</a:t>
            </a:r>
          </a:p>
        </p:txBody>
      </p:sp>
      <p:sp>
        <p:nvSpPr>
          <p:cNvPr id="50" name="TextBox 49">
            <a:extLst>
              <a:ext uri="{FF2B5EF4-FFF2-40B4-BE49-F238E27FC236}">
                <a16:creationId xmlns:a16="http://schemas.microsoft.com/office/drawing/2014/main" id="{2D7403D1-AC27-A2D5-0AF5-73001B4399BE}"/>
              </a:ext>
            </a:extLst>
          </p:cNvPr>
          <p:cNvSpPr txBox="1"/>
          <p:nvPr/>
        </p:nvSpPr>
        <p:spPr>
          <a:xfrm>
            <a:off x="7912544" y="3203857"/>
            <a:ext cx="3048886" cy="338554"/>
          </a:xfrm>
          <a:prstGeom prst="rect">
            <a:avLst/>
          </a:prstGeom>
          <a:noFill/>
        </p:spPr>
        <p:txBody>
          <a:bodyPr wrap="square">
            <a:spAutoFit/>
          </a:bodyPr>
          <a:lstStyle/>
          <a:p>
            <a:r>
              <a:rPr lang="en-GB" sz="1600" b="1" dirty="0">
                <a:solidFill>
                  <a:schemeClr val="bg1"/>
                </a:solidFill>
              </a:rPr>
              <a:t>Personal circumstances</a:t>
            </a:r>
          </a:p>
        </p:txBody>
      </p:sp>
      <p:sp>
        <p:nvSpPr>
          <p:cNvPr id="54" name="Free-form: Shape 53">
            <a:extLst>
              <a:ext uri="{FF2B5EF4-FFF2-40B4-BE49-F238E27FC236}">
                <a16:creationId xmlns:a16="http://schemas.microsoft.com/office/drawing/2014/main" id="{D6C83D1A-2838-40F6-1123-8E64D77861B2}"/>
              </a:ext>
            </a:extLst>
          </p:cNvPr>
          <p:cNvSpPr/>
          <p:nvPr/>
        </p:nvSpPr>
        <p:spPr>
          <a:xfrm>
            <a:off x="4944140" y="-21266"/>
            <a:ext cx="2020834" cy="7221260"/>
          </a:xfrm>
          <a:custGeom>
            <a:avLst/>
            <a:gdLst>
              <a:gd name="connsiteX0" fmla="*/ 0 w 2020834"/>
              <a:gd name="connsiteY0" fmla="*/ 0 h 7221260"/>
              <a:gd name="connsiteX1" fmla="*/ 1499190 w 2020834"/>
              <a:gd name="connsiteY1" fmla="*/ 3753293 h 7221260"/>
              <a:gd name="connsiteX2" fmla="*/ 1988288 w 2020834"/>
              <a:gd name="connsiteY2" fmla="*/ 6900530 h 7221260"/>
              <a:gd name="connsiteX3" fmla="*/ 1935125 w 2020834"/>
              <a:gd name="connsiteY3" fmla="*/ 6953693 h 7221260"/>
            </a:gdLst>
            <a:ahLst/>
            <a:cxnLst>
              <a:cxn ang="0">
                <a:pos x="connsiteX0" y="connsiteY0"/>
              </a:cxn>
              <a:cxn ang="0">
                <a:pos x="connsiteX1" y="connsiteY1"/>
              </a:cxn>
              <a:cxn ang="0">
                <a:pos x="connsiteX2" y="connsiteY2"/>
              </a:cxn>
              <a:cxn ang="0">
                <a:pos x="connsiteX3" y="connsiteY3"/>
              </a:cxn>
            </a:cxnLst>
            <a:rect l="l" t="t" r="r" b="b"/>
            <a:pathLst>
              <a:path w="2020834" h="7221260" extrusionOk="0">
                <a:moveTo>
                  <a:pt x="0" y="0"/>
                </a:moveTo>
                <a:cubicBezTo>
                  <a:pt x="388459" y="1181047"/>
                  <a:pt x="1081563" y="2635574"/>
                  <a:pt x="1499190" y="3753293"/>
                </a:cubicBezTo>
                <a:cubicBezTo>
                  <a:pt x="1926301" y="4923534"/>
                  <a:pt x="1892650" y="6367861"/>
                  <a:pt x="1988288" y="6900530"/>
                </a:cubicBezTo>
                <a:cubicBezTo>
                  <a:pt x="2045654" y="7448861"/>
                  <a:pt x="1996534" y="7202102"/>
                  <a:pt x="1935125" y="6953693"/>
                </a:cubicBezTo>
              </a:path>
            </a:pathLst>
          </a:custGeom>
          <a:noFill/>
          <a:ln w="41275">
            <a:solidFill>
              <a:schemeClr val="tx1">
                <a:lumMod val="20000"/>
                <a:lumOff val="80000"/>
              </a:schemeClr>
            </a:solidFill>
            <a:prstDash val="sysDash"/>
            <a:extLst>
              <a:ext uri="{C807C97D-BFC1-408E-A445-0C87EB9F89A2}">
                <ask:lineSketchStyleProps xmlns:ask="http://schemas.microsoft.com/office/drawing/2018/sketchyshapes" sd="1219033472">
                  <a:custGeom>
                    <a:avLst/>
                    <a:gdLst>
                      <a:gd name="connsiteX0" fmla="*/ 0 w 2020834"/>
                      <a:gd name="connsiteY0" fmla="*/ 0 h 7221260"/>
                      <a:gd name="connsiteX1" fmla="*/ 1499190 w 2020834"/>
                      <a:gd name="connsiteY1" fmla="*/ 3753293 h 7221260"/>
                      <a:gd name="connsiteX2" fmla="*/ 1988288 w 2020834"/>
                      <a:gd name="connsiteY2" fmla="*/ 6900530 h 7221260"/>
                      <a:gd name="connsiteX3" fmla="*/ 1935125 w 2020834"/>
                      <a:gd name="connsiteY3" fmla="*/ 6953693 h 7221260"/>
                    </a:gdLst>
                    <a:ahLst/>
                    <a:cxnLst>
                      <a:cxn ang="0">
                        <a:pos x="connsiteX0" y="connsiteY0"/>
                      </a:cxn>
                      <a:cxn ang="0">
                        <a:pos x="connsiteX1" y="connsiteY1"/>
                      </a:cxn>
                      <a:cxn ang="0">
                        <a:pos x="connsiteX2" y="connsiteY2"/>
                      </a:cxn>
                      <a:cxn ang="0">
                        <a:pos x="connsiteX3" y="connsiteY3"/>
                      </a:cxn>
                    </a:cxnLst>
                    <a:rect l="l" t="t" r="r" b="b"/>
                    <a:pathLst>
                      <a:path w="2020834" h="7221260">
                        <a:moveTo>
                          <a:pt x="0" y="0"/>
                        </a:moveTo>
                        <a:cubicBezTo>
                          <a:pt x="583904" y="1301602"/>
                          <a:pt x="1167809" y="2603205"/>
                          <a:pt x="1499190" y="3753293"/>
                        </a:cubicBezTo>
                        <a:cubicBezTo>
                          <a:pt x="1830571" y="4903381"/>
                          <a:pt x="1915632" y="6367130"/>
                          <a:pt x="1988288" y="6900530"/>
                        </a:cubicBezTo>
                        <a:cubicBezTo>
                          <a:pt x="2060944" y="7433930"/>
                          <a:pt x="1998034" y="7193811"/>
                          <a:pt x="1935125" y="6953693"/>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75E53ABF-1375-1CED-D457-00E76E0969C9}"/>
              </a:ext>
            </a:extLst>
          </p:cNvPr>
          <p:cNvSpPr txBox="1"/>
          <p:nvPr/>
        </p:nvSpPr>
        <p:spPr>
          <a:xfrm>
            <a:off x="7720235" y="3708035"/>
            <a:ext cx="3048886" cy="584775"/>
          </a:xfrm>
          <a:prstGeom prst="rect">
            <a:avLst/>
          </a:prstGeom>
          <a:noFill/>
        </p:spPr>
        <p:txBody>
          <a:bodyPr wrap="square">
            <a:spAutoFit/>
          </a:bodyPr>
          <a:lstStyle/>
          <a:p>
            <a:r>
              <a:rPr lang="en-GB" sz="1600" b="1" dirty="0">
                <a:solidFill>
                  <a:schemeClr val="bg1"/>
                </a:solidFill>
              </a:rPr>
              <a:t>Business </a:t>
            </a:r>
          </a:p>
          <a:p>
            <a:r>
              <a:rPr lang="en-GB" sz="1600" b="1" dirty="0">
                <a:solidFill>
                  <a:schemeClr val="bg1"/>
                </a:solidFill>
              </a:rPr>
              <a:t>competition</a:t>
            </a:r>
          </a:p>
        </p:txBody>
      </p:sp>
    </p:spTree>
    <p:extLst>
      <p:ext uri="{BB962C8B-B14F-4D97-AF65-F5344CB8AC3E}">
        <p14:creationId xmlns:p14="http://schemas.microsoft.com/office/powerpoint/2010/main" val="119104032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
            <a:extLst>
              <a:ext uri="{FF2B5EF4-FFF2-40B4-BE49-F238E27FC236}">
                <a16:creationId xmlns:a16="http://schemas.microsoft.com/office/drawing/2014/main" id="{56F038EA-372D-6011-F39F-C8032E348795}"/>
              </a:ext>
            </a:extLst>
          </p:cNvPr>
          <p:cNvSpPr/>
          <p:nvPr/>
        </p:nvSpPr>
        <p:spPr>
          <a:xfrm rot="10606074">
            <a:off x="3886205" y="-237725"/>
            <a:ext cx="4832012" cy="8789827"/>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rgbClr val="FEF2D9">
              <a:alpha val="30196"/>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5" name="Title 4">
            <a:extLst>
              <a:ext uri="{FF2B5EF4-FFF2-40B4-BE49-F238E27FC236}">
                <a16:creationId xmlns:a16="http://schemas.microsoft.com/office/drawing/2014/main" id="{1E7B8307-884C-B3AA-6B8D-F4B1DADDD8DD}"/>
              </a:ext>
            </a:extLst>
          </p:cNvPr>
          <p:cNvSpPr>
            <a:spLocks noGrp="1"/>
          </p:cNvSpPr>
          <p:nvPr>
            <p:ph type="title"/>
          </p:nvPr>
        </p:nvSpPr>
        <p:spPr>
          <a:xfrm>
            <a:off x="443753" y="275480"/>
            <a:ext cx="10515600" cy="1325563"/>
          </a:xfrm>
        </p:spPr>
        <p:txBody>
          <a:bodyPr/>
          <a:lstStyle/>
          <a:p>
            <a:r>
              <a:rPr lang="en-GB" dirty="0">
                <a:solidFill>
                  <a:schemeClr val="tx1">
                    <a:lumMod val="20000"/>
                    <a:lumOff val="80000"/>
                  </a:schemeClr>
                </a:solidFill>
                <a:latin typeface="Gowun Batang" pitchFamily="2" charset="-127"/>
                <a:ea typeface="Gowun Batang" pitchFamily="2" charset="-127"/>
              </a:rPr>
              <a:t>Taking the issue to </a:t>
            </a:r>
            <a:br>
              <a:rPr lang="en-GB" dirty="0">
                <a:solidFill>
                  <a:schemeClr val="tx1">
                    <a:lumMod val="20000"/>
                    <a:lumOff val="80000"/>
                  </a:schemeClr>
                </a:solidFill>
                <a:latin typeface="Gowun Batang" pitchFamily="2" charset="-127"/>
                <a:ea typeface="Gowun Batang" pitchFamily="2" charset="-127"/>
              </a:rPr>
            </a:br>
            <a:r>
              <a:rPr lang="en-GB" dirty="0">
                <a:solidFill>
                  <a:schemeClr val="tx1">
                    <a:lumMod val="20000"/>
                    <a:lumOff val="80000"/>
                  </a:schemeClr>
                </a:solidFill>
                <a:latin typeface="Gowun Batang" pitchFamily="2" charset="-127"/>
                <a:ea typeface="Gowun Batang" pitchFamily="2" charset="-127"/>
              </a:rPr>
              <a:t>government</a:t>
            </a:r>
          </a:p>
        </p:txBody>
      </p:sp>
      <p:pic>
        <p:nvPicPr>
          <p:cNvPr id="7" name="Picture 6">
            <a:extLst>
              <a:ext uri="{FF2B5EF4-FFF2-40B4-BE49-F238E27FC236}">
                <a16:creationId xmlns:a16="http://schemas.microsoft.com/office/drawing/2014/main" id="{619A149C-73DF-D0C9-E751-FBC66848CD67}"/>
              </a:ext>
            </a:extLst>
          </p:cNvPr>
          <p:cNvPicPr>
            <a:picLocks noChangeAspect="1"/>
          </p:cNvPicPr>
          <p:nvPr/>
        </p:nvPicPr>
        <p:blipFill>
          <a:blip r:embed="rId2"/>
          <a:stretch>
            <a:fillRect/>
          </a:stretch>
        </p:blipFill>
        <p:spPr>
          <a:xfrm rot="21143444">
            <a:off x="-283478" y="2217808"/>
            <a:ext cx="4660334" cy="407409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A39AD22-8BD9-5687-BE92-57491C563A39}"/>
              </a:ext>
            </a:extLst>
          </p:cNvPr>
          <p:cNvPicPr>
            <a:picLocks noChangeAspect="1"/>
          </p:cNvPicPr>
          <p:nvPr/>
        </p:nvPicPr>
        <p:blipFill>
          <a:blip r:embed="rId3"/>
          <a:stretch>
            <a:fillRect/>
          </a:stretch>
        </p:blipFill>
        <p:spPr>
          <a:xfrm rot="271718">
            <a:off x="8301501" y="608658"/>
            <a:ext cx="4988742" cy="4615435"/>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9791A5A-E2B0-6108-6498-0B96D96D04C2}"/>
              </a:ext>
            </a:extLst>
          </p:cNvPr>
          <p:cNvSpPr txBox="1"/>
          <p:nvPr/>
        </p:nvSpPr>
        <p:spPr>
          <a:xfrm>
            <a:off x="4475766" y="1960879"/>
            <a:ext cx="3651950"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8C041"/>
                </a:solidFill>
                <a:effectLst/>
                <a:uLnTx/>
                <a:uFillTx/>
                <a:latin typeface="Ebrima"/>
                <a:ea typeface="+mn-ea"/>
                <a:cs typeface="+mn-cs"/>
              </a:rPr>
              <a:t>Engaged MPs on the matter</a:t>
            </a:r>
          </a:p>
        </p:txBody>
      </p:sp>
      <p:sp>
        <p:nvSpPr>
          <p:cNvPr id="12" name="TextBox 11">
            <a:extLst>
              <a:ext uri="{FF2B5EF4-FFF2-40B4-BE49-F238E27FC236}">
                <a16:creationId xmlns:a16="http://schemas.microsoft.com/office/drawing/2014/main" id="{6A4B236B-1C44-49BA-EBAD-4458369A1E2E}"/>
              </a:ext>
            </a:extLst>
          </p:cNvPr>
          <p:cNvSpPr txBox="1"/>
          <p:nvPr/>
        </p:nvSpPr>
        <p:spPr>
          <a:xfrm>
            <a:off x="4964960" y="5782132"/>
            <a:ext cx="3334583"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8C041"/>
                </a:solidFill>
                <a:effectLst/>
                <a:uLnTx/>
                <a:uFillTx/>
                <a:latin typeface="Ebrima"/>
                <a:ea typeface="+mn-ea"/>
                <a:cs typeface="+mn-cs"/>
              </a:rPr>
              <a:t>Engaging other partners – many councils are affected by this</a:t>
            </a:r>
          </a:p>
        </p:txBody>
      </p:sp>
      <p:sp>
        <p:nvSpPr>
          <p:cNvPr id="14" name="TextBox 13">
            <a:extLst>
              <a:ext uri="{FF2B5EF4-FFF2-40B4-BE49-F238E27FC236}">
                <a16:creationId xmlns:a16="http://schemas.microsoft.com/office/drawing/2014/main" id="{A9342DDC-33D2-EB3E-F5F1-6A0369BF2D80}"/>
              </a:ext>
            </a:extLst>
          </p:cNvPr>
          <p:cNvSpPr txBox="1"/>
          <p:nvPr/>
        </p:nvSpPr>
        <p:spPr>
          <a:xfrm>
            <a:off x="4608148" y="2993222"/>
            <a:ext cx="3532094" cy="163121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8C041"/>
                </a:solidFill>
                <a:effectLst/>
                <a:uLnTx/>
                <a:uFillTx/>
                <a:latin typeface="Ebrima"/>
                <a:ea typeface="+mn-ea"/>
                <a:cs typeface="+mn-cs"/>
              </a:rPr>
              <a:t>Reply to initial letter cited we “need to do our bit” re: housing, and targets are high because of affordability</a:t>
            </a:r>
          </a:p>
        </p:txBody>
      </p:sp>
      <p:sp>
        <p:nvSpPr>
          <p:cNvPr id="16" name="TextBox 15">
            <a:extLst>
              <a:ext uri="{FF2B5EF4-FFF2-40B4-BE49-F238E27FC236}">
                <a16:creationId xmlns:a16="http://schemas.microsoft.com/office/drawing/2014/main" id="{785238C7-DCE1-DC59-02E1-55E3A7A2DB5B}"/>
              </a:ext>
            </a:extLst>
          </p:cNvPr>
          <p:cNvSpPr txBox="1"/>
          <p:nvPr/>
        </p:nvSpPr>
        <p:spPr>
          <a:xfrm>
            <a:off x="4964960" y="4536651"/>
            <a:ext cx="2894959" cy="132343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8C041"/>
                </a:solidFill>
                <a:effectLst/>
                <a:uLnTx/>
                <a:uFillTx/>
                <a:latin typeface="Ebrima"/>
                <a:ea typeface="+mn-ea"/>
                <a:cs typeface="+mn-cs"/>
              </a:rPr>
              <a:t>Second letter requests a meeting with the government – no reply yet</a:t>
            </a:r>
          </a:p>
        </p:txBody>
      </p:sp>
      <p:sp>
        <p:nvSpPr>
          <p:cNvPr id="18" name="TextBox 17">
            <a:extLst>
              <a:ext uri="{FF2B5EF4-FFF2-40B4-BE49-F238E27FC236}">
                <a16:creationId xmlns:a16="http://schemas.microsoft.com/office/drawing/2014/main" id="{824FAFB9-1544-10F0-1832-971A23C3CFF2}"/>
              </a:ext>
            </a:extLst>
          </p:cNvPr>
          <p:cNvSpPr txBox="1"/>
          <p:nvPr/>
        </p:nvSpPr>
        <p:spPr>
          <a:xfrm>
            <a:off x="4612912" y="2352148"/>
            <a:ext cx="3384034" cy="7078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8C041"/>
                </a:solidFill>
                <a:effectLst/>
                <a:uLnTx/>
                <a:uFillTx/>
                <a:latin typeface="Ebrima"/>
                <a:ea typeface="+mn-ea"/>
                <a:cs typeface="+mn-cs"/>
              </a:rPr>
              <a:t>Written to government on two occasions</a:t>
            </a:r>
          </a:p>
        </p:txBody>
      </p:sp>
      <p:sp>
        <p:nvSpPr>
          <p:cNvPr id="2" name="TextBox 1">
            <a:extLst>
              <a:ext uri="{FF2B5EF4-FFF2-40B4-BE49-F238E27FC236}">
                <a16:creationId xmlns:a16="http://schemas.microsoft.com/office/drawing/2014/main" id="{AFCDBBC9-CD0C-B565-1112-CCA82F22C5DA}"/>
              </a:ext>
            </a:extLst>
          </p:cNvPr>
          <p:cNvSpPr txBox="1"/>
          <p:nvPr/>
        </p:nvSpPr>
        <p:spPr>
          <a:xfrm>
            <a:off x="4475766" y="953674"/>
            <a:ext cx="4019954"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8C041"/>
                </a:solidFill>
                <a:effectLst/>
                <a:uLnTx/>
                <a:uFillTx/>
                <a:latin typeface="Ebrima"/>
                <a:ea typeface="+mn-ea"/>
                <a:cs typeface="+mn-cs"/>
              </a:rPr>
              <a:t>Opposed method for calculating target during consultation in 2024</a:t>
            </a:r>
          </a:p>
        </p:txBody>
      </p:sp>
    </p:spTree>
    <p:extLst>
      <p:ext uri="{BB962C8B-B14F-4D97-AF65-F5344CB8AC3E}">
        <p14:creationId xmlns:p14="http://schemas.microsoft.com/office/powerpoint/2010/main" val="346824155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8426A7-65B1-F641-9555-1354C366FC5E}"/>
              </a:ext>
            </a:extLst>
          </p:cNvPr>
          <p:cNvSpPr/>
          <p:nvPr/>
        </p:nvSpPr>
        <p:spPr>
          <a:xfrm>
            <a:off x="8304756" y="5711868"/>
            <a:ext cx="3457184" cy="1009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 name="Content Placeholder 1">
            <a:extLst>
              <a:ext uri="{FF2B5EF4-FFF2-40B4-BE49-F238E27FC236}">
                <a16:creationId xmlns:a16="http://schemas.microsoft.com/office/drawing/2014/main" id="{991A5F14-11E8-A9EB-BC13-D15E006FEDFC}"/>
              </a:ext>
            </a:extLst>
          </p:cNvPr>
          <p:cNvSpPr>
            <a:spLocks noGrp="1"/>
          </p:cNvSpPr>
          <p:nvPr>
            <p:ph idx="1"/>
          </p:nvPr>
        </p:nvSpPr>
        <p:spPr/>
        <p:txBody>
          <a:bodyPr/>
          <a:lstStyle/>
          <a:p>
            <a:endParaRPr lang="en-GB"/>
          </a:p>
        </p:txBody>
      </p:sp>
      <p:sp>
        <p:nvSpPr>
          <p:cNvPr id="3" name="Footer Placeholder 2">
            <a:extLst>
              <a:ext uri="{FF2B5EF4-FFF2-40B4-BE49-F238E27FC236}">
                <a16:creationId xmlns:a16="http://schemas.microsoft.com/office/drawing/2014/main" id="{15A7C8C2-9E54-7A2D-01D1-C64E0459862A}"/>
              </a:ext>
            </a:extLst>
          </p:cNvPr>
          <p:cNvSpPr>
            <a:spLocks noGrp="1"/>
          </p:cNvSpPr>
          <p:nvPr>
            <p:ph type="ftr" sz="quarter" idx="11"/>
          </p:nvPr>
        </p:nvSpPr>
        <p:spPr/>
        <p:txBody>
          <a:bodyPr/>
          <a:lstStyle/>
          <a:p>
            <a:r>
              <a:rPr lang="en-GB"/>
              <a:t>Cotswold District Council</a:t>
            </a:r>
            <a:endParaRPr lang="en-GB" dirty="0"/>
          </a:p>
        </p:txBody>
      </p:sp>
      <p:sp>
        <p:nvSpPr>
          <p:cNvPr id="4" name="Slide Number Placeholder 3">
            <a:extLst>
              <a:ext uri="{FF2B5EF4-FFF2-40B4-BE49-F238E27FC236}">
                <a16:creationId xmlns:a16="http://schemas.microsoft.com/office/drawing/2014/main" id="{5113CE48-34CB-49F6-78AE-A1922907BEE7}"/>
              </a:ext>
            </a:extLst>
          </p:cNvPr>
          <p:cNvSpPr>
            <a:spLocks noGrp="1"/>
          </p:cNvSpPr>
          <p:nvPr>
            <p:ph type="sldNum" sz="quarter" idx="12"/>
          </p:nvPr>
        </p:nvSpPr>
        <p:spPr/>
        <p:txBody>
          <a:bodyPr/>
          <a:lstStyle/>
          <a:p>
            <a:fld id="{C1ADB5CC-A375-449C-B89D-FD2A30A7DA10}" type="slidenum">
              <a:rPr lang="en-GB" smtClean="0"/>
              <a:t>18</a:t>
            </a:fld>
            <a:endParaRPr lang="en-GB" dirty="0"/>
          </a:p>
        </p:txBody>
      </p:sp>
      <p:sp>
        <p:nvSpPr>
          <p:cNvPr id="5" name="Title 4">
            <a:extLst>
              <a:ext uri="{FF2B5EF4-FFF2-40B4-BE49-F238E27FC236}">
                <a16:creationId xmlns:a16="http://schemas.microsoft.com/office/drawing/2014/main" id="{D61D477F-F59E-FB6A-F85D-847B663A167C}"/>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66E4DF83-20F5-3C3D-95E3-493B45DCFDDD}"/>
              </a:ext>
            </a:extLst>
          </p:cNvPr>
          <p:cNvPicPr>
            <a:picLocks noChangeAspect="1"/>
          </p:cNvPicPr>
          <p:nvPr/>
        </p:nvPicPr>
        <p:blipFill>
          <a:blip r:embed="rId2"/>
          <a:srcRect l="1431"/>
          <a:stretch>
            <a:fillRect/>
          </a:stretch>
        </p:blipFill>
        <p:spPr>
          <a:xfrm>
            <a:off x="880732" y="81256"/>
            <a:ext cx="10417630" cy="6695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531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60A5-2AC8-A3D5-52D6-286757B66EE4}"/>
              </a:ext>
            </a:extLst>
          </p:cNvPr>
          <p:cNvSpPr>
            <a:spLocks noGrp="1"/>
          </p:cNvSpPr>
          <p:nvPr>
            <p:ph type="ctrTitle"/>
          </p:nvPr>
        </p:nvSpPr>
        <p:spPr>
          <a:xfrm>
            <a:off x="1524000" y="1579563"/>
            <a:ext cx="9144000" cy="2387600"/>
          </a:xfrm>
        </p:spPr>
        <p:txBody>
          <a:bodyPr>
            <a:normAutofit/>
          </a:bodyPr>
          <a:lstStyle/>
          <a:p>
            <a:r>
              <a:rPr lang="en-GB" sz="8800">
                <a:solidFill>
                  <a:schemeClr val="tx1">
                    <a:lumMod val="20000"/>
                    <a:lumOff val="80000"/>
                  </a:schemeClr>
                </a:solidFill>
                <a:latin typeface="Gowun Batang" pitchFamily="2" charset="-127"/>
                <a:ea typeface="Gowun Batang" pitchFamily="2" charset="-127"/>
              </a:rPr>
              <a:t>Questions</a:t>
            </a:r>
          </a:p>
        </p:txBody>
      </p:sp>
    </p:spTree>
    <p:extLst>
      <p:ext uri="{BB962C8B-B14F-4D97-AF65-F5344CB8AC3E}">
        <p14:creationId xmlns:p14="http://schemas.microsoft.com/office/powerpoint/2010/main" val="31768157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F2D63-CFDF-0477-836A-0631CE06B3B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024299-57D4-508A-58D5-1AACA5BC729C}"/>
              </a:ext>
            </a:extLst>
          </p:cNvPr>
          <p:cNvSpPr>
            <a:spLocks noGrp="1"/>
          </p:cNvSpPr>
          <p:nvPr>
            <p:ph type="ftr" sz="quarter" idx="11"/>
          </p:nvPr>
        </p:nvSpPr>
        <p:spPr>
          <a:xfrm>
            <a:off x="2191697" y="6352307"/>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4" name="Slide Number Placeholder 3">
            <a:extLst>
              <a:ext uri="{FF2B5EF4-FFF2-40B4-BE49-F238E27FC236}">
                <a16:creationId xmlns:a16="http://schemas.microsoft.com/office/drawing/2014/main" id="{CAFC47C2-5FD8-D18E-EF43-8F0015684207}"/>
              </a:ext>
            </a:extLst>
          </p:cNvPr>
          <p:cNvSpPr>
            <a:spLocks noGrp="1"/>
          </p:cNvSpPr>
          <p:nvPr>
            <p:ph type="sldNum" sz="quarter" idx="12"/>
          </p:nvPr>
        </p:nvSpPr>
        <p:spPr>
          <a:xfrm>
            <a:off x="721901" y="6352307"/>
            <a:ext cx="13393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Title 4">
            <a:extLst>
              <a:ext uri="{FF2B5EF4-FFF2-40B4-BE49-F238E27FC236}">
                <a16:creationId xmlns:a16="http://schemas.microsoft.com/office/drawing/2014/main" id="{398B1EA3-0F26-EA46-E12B-C1DADE6C0D1F}"/>
              </a:ext>
            </a:extLst>
          </p:cNvPr>
          <p:cNvSpPr>
            <a:spLocks noGrp="1"/>
          </p:cNvSpPr>
          <p:nvPr>
            <p:ph type="title"/>
          </p:nvPr>
        </p:nvSpPr>
        <p:spPr>
          <a:xfrm>
            <a:off x="453544" y="316334"/>
            <a:ext cx="10963755" cy="1325563"/>
          </a:xfrm>
        </p:spPr>
        <p:txBody>
          <a:bodyPr/>
          <a:lstStyle/>
          <a:p>
            <a:r>
              <a:rPr lang="en-GB">
                <a:solidFill>
                  <a:schemeClr val="tx1">
                    <a:lumMod val="20000"/>
                    <a:lumOff val="80000"/>
                  </a:schemeClr>
                </a:solidFill>
                <a:latin typeface="Gowun Batang" pitchFamily="2" charset="-127"/>
                <a:ea typeface="Gowun Batang" pitchFamily="2" charset="-127"/>
              </a:rPr>
              <a:t>What’s happened and what’s </a:t>
            </a:r>
            <a:br>
              <a:rPr lang="en-GB">
                <a:solidFill>
                  <a:schemeClr val="tx1">
                    <a:lumMod val="20000"/>
                    <a:lumOff val="80000"/>
                  </a:schemeClr>
                </a:solidFill>
                <a:latin typeface="Gowun Batang" pitchFamily="2" charset="-127"/>
                <a:ea typeface="Gowun Batang" pitchFamily="2" charset="-127"/>
              </a:rPr>
            </a:br>
            <a:r>
              <a:rPr lang="en-GB">
                <a:solidFill>
                  <a:schemeClr val="tx1">
                    <a:lumMod val="20000"/>
                    <a:lumOff val="80000"/>
                  </a:schemeClr>
                </a:solidFill>
                <a:latin typeface="Gowun Batang" pitchFamily="2" charset="-127"/>
                <a:ea typeface="Gowun Batang" pitchFamily="2" charset="-127"/>
              </a:rPr>
              <a:t>changed this year?</a:t>
            </a:r>
          </a:p>
        </p:txBody>
      </p:sp>
      <p:grpSp>
        <p:nvGrpSpPr>
          <p:cNvPr id="13" name="Group 12">
            <a:extLst>
              <a:ext uri="{FF2B5EF4-FFF2-40B4-BE49-F238E27FC236}">
                <a16:creationId xmlns:a16="http://schemas.microsoft.com/office/drawing/2014/main" id="{4611B375-678C-711D-D22D-59BF4F90E4DE}"/>
              </a:ext>
            </a:extLst>
          </p:cNvPr>
          <p:cNvGrpSpPr/>
          <p:nvPr/>
        </p:nvGrpSpPr>
        <p:grpSpPr>
          <a:xfrm>
            <a:off x="420964" y="1945652"/>
            <a:ext cx="3425137" cy="2058226"/>
            <a:chOff x="392917" y="1943782"/>
            <a:chExt cx="2930338" cy="1325563"/>
          </a:xfrm>
        </p:grpSpPr>
        <p:sp>
          <p:nvSpPr>
            <p:cNvPr id="6" name="Oval 2">
              <a:extLst>
                <a:ext uri="{FF2B5EF4-FFF2-40B4-BE49-F238E27FC236}">
                  <a16:creationId xmlns:a16="http://schemas.microsoft.com/office/drawing/2014/main" id="{EE54FAC5-D451-38EE-8018-B36899916557}"/>
                </a:ext>
              </a:extLst>
            </p:cNvPr>
            <p:cNvSpPr/>
            <p:nvPr/>
          </p:nvSpPr>
          <p:spPr>
            <a:xfrm>
              <a:off x="392917" y="1943782"/>
              <a:ext cx="2930338" cy="1325563"/>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686" h="1272176">
                  <a:moveTo>
                    <a:pt x="18368" y="818097"/>
                  </a:moveTo>
                  <a:cubicBezTo>
                    <a:pt x="-51278" y="608111"/>
                    <a:pt x="69454" y="55442"/>
                    <a:pt x="512674" y="6814"/>
                  </a:cubicBezTo>
                  <a:cubicBezTo>
                    <a:pt x="955894" y="-41814"/>
                    <a:pt x="2677686" y="173821"/>
                    <a:pt x="2677686" y="526327"/>
                  </a:cubicBezTo>
                  <a:cubicBezTo>
                    <a:pt x="2510177" y="1373170"/>
                    <a:pt x="1373773" y="1218100"/>
                    <a:pt x="930553" y="1266728"/>
                  </a:cubicBezTo>
                  <a:cubicBezTo>
                    <a:pt x="487333" y="1315356"/>
                    <a:pt x="88014" y="1028083"/>
                    <a:pt x="18368" y="818097"/>
                  </a:cubicBezTo>
                  <a:close/>
                </a:path>
              </a:pathLst>
            </a:custGeom>
            <a:solidFill>
              <a:schemeClr val="tx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8" name="TextBox 7">
              <a:extLst>
                <a:ext uri="{FF2B5EF4-FFF2-40B4-BE49-F238E27FC236}">
                  <a16:creationId xmlns:a16="http://schemas.microsoft.com/office/drawing/2014/main" id="{DE822E2E-A64C-49B6-111C-85617E8D71B8}"/>
                </a:ext>
              </a:extLst>
            </p:cNvPr>
            <p:cNvSpPr txBox="1"/>
            <p:nvPr/>
          </p:nvSpPr>
          <p:spPr>
            <a:xfrm>
              <a:off x="459320" y="2176970"/>
              <a:ext cx="2663449" cy="852337"/>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64226"/>
                  </a:solidFill>
                  <a:effectLst/>
                  <a:uLnTx/>
                  <a:uFillTx/>
                  <a:latin typeface="Ebrima"/>
                  <a:ea typeface="+mn-ea"/>
                  <a:cs typeface="+mn-cs"/>
                </a:rPr>
                <a:t>The government has &gt; doubled the district’s housing target, based on affordability ratios</a:t>
              </a:r>
            </a:p>
          </p:txBody>
        </p:sp>
      </p:grpSp>
      <p:grpSp>
        <p:nvGrpSpPr>
          <p:cNvPr id="15" name="Group 14">
            <a:extLst>
              <a:ext uri="{FF2B5EF4-FFF2-40B4-BE49-F238E27FC236}">
                <a16:creationId xmlns:a16="http://schemas.microsoft.com/office/drawing/2014/main" id="{C631C938-CBC3-6318-44C9-AE76853A0FAB}"/>
              </a:ext>
            </a:extLst>
          </p:cNvPr>
          <p:cNvGrpSpPr/>
          <p:nvPr/>
        </p:nvGrpSpPr>
        <p:grpSpPr>
          <a:xfrm>
            <a:off x="7430216" y="1603664"/>
            <a:ext cx="4582675" cy="2615225"/>
            <a:chOff x="-5968840" y="3357380"/>
            <a:chExt cx="3685408" cy="1458995"/>
          </a:xfrm>
        </p:grpSpPr>
        <p:sp>
          <p:nvSpPr>
            <p:cNvPr id="21" name="Oval 2">
              <a:extLst>
                <a:ext uri="{FF2B5EF4-FFF2-40B4-BE49-F238E27FC236}">
                  <a16:creationId xmlns:a16="http://schemas.microsoft.com/office/drawing/2014/main" id="{0F937F58-71CC-C9A9-FC2A-9FC0F9BA720F}"/>
                </a:ext>
              </a:extLst>
            </p:cNvPr>
            <p:cNvSpPr/>
            <p:nvPr/>
          </p:nvSpPr>
          <p:spPr>
            <a:xfrm rot="10972389">
              <a:off x="-5968840" y="3357380"/>
              <a:ext cx="3685408" cy="1458995"/>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5" name="TextBox 24">
              <a:extLst>
                <a:ext uri="{FF2B5EF4-FFF2-40B4-BE49-F238E27FC236}">
                  <a16:creationId xmlns:a16="http://schemas.microsoft.com/office/drawing/2014/main" id="{B3E40A68-1918-D3C0-8FB5-52420A187A46}"/>
                </a:ext>
              </a:extLst>
            </p:cNvPr>
            <p:cNvSpPr txBox="1"/>
            <p:nvPr/>
          </p:nvSpPr>
          <p:spPr>
            <a:xfrm>
              <a:off x="-5817779" y="3723186"/>
              <a:ext cx="3283350" cy="87569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4226"/>
                  </a:solidFill>
                  <a:effectLst/>
                  <a:uLnTx/>
                  <a:uFillTx/>
                  <a:latin typeface="Ebrima"/>
                  <a:ea typeface="+mn-ea"/>
                  <a:cs typeface="+mn-cs"/>
                </a:rPr>
                <a:t>This makes it much more challenging to refuse planning applications for housing</a:t>
              </a:r>
            </a:p>
          </p:txBody>
        </p:sp>
      </p:grpSp>
      <p:grpSp>
        <p:nvGrpSpPr>
          <p:cNvPr id="17" name="Group 16">
            <a:extLst>
              <a:ext uri="{FF2B5EF4-FFF2-40B4-BE49-F238E27FC236}">
                <a16:creationId xmlns:a16="http://schemas.microsoft.com/office/drawing/2014/main" id="{915132E7-C364-8350-C9E6-DA772C79186C}"/>
              </a:ext>
            </a:extLst>
          </p:cNvPr>
          <p:cNvGrpSpPr/>
          <p:nvPr/>
        </p:nvGrpSpPr>
        <p:grpSpPr>
          <a:xfrm>
            <a:off x="4118693" y="1987747"/>
            <a:ext cx="3145405" cy="3054764"/>
            <a:chOff x="250996" y="3353303"/>
            <a:chExt cx="3280657" cy="1686525"/>
          </a:xfrm>
        </p:grpSpPr>
        <p:sp>
          <p:nvSpPr>
            <p:cNvPr id="12" name="Oval 2">
              <a:extLst>
                <a:ext uri="{FF2B5EF4-FFF2-40B4-BE49-F238E27FC236}">
                  <a16:creationId xmlns:a16="http://schemas.microsoft.com/office/drawing/2014/main" id="{A167B1A1-23B7-2A88-5E6B-03389B4FC867}"/>
                </a:ext>
              </a:extLst>
            </p:cNvPr>
            <p:cNvSpPr/>
            <p:nvPr/>
          </p:nvSpPr>
          <p:spPr>
            <a:xfrm>
              <a:off x="250996" y="3353303"/>
              <a:ext cx="3280657" cy="1325563"/>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6" name="TextBox 25">
              <a:extLst>
                <a:ext uri="{FF2B5EF4-FFF2-40B4-BE49-F238E27FC236}">
                  <a16:creationId xmlns:a16="http://schemas.microsoft.com/office/drawing/2014/main" id="{07E05F8E-BC87-9124-C36F-0EDF2F67D399}"/>
                </a:ext>
              </a:extLst>
            </p:cNvPr>
            <p:cNvSpPr txBox="1"/>
            <p:nvPr/>
          </p:nvSpPr>
          <p:spPr>
            <a:xfrm>
              <a:off x="599224" y="3470168"/>
              <a:ext cx="2657789" cy="156966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4226"/>
                  </a:solidFill>
                  <a:effectLst/>
                  <a:uLnTx/>
                  <a:uFillTx/>
                  <a:latin typeface="Ebrima"/>
                  <a:ea typeface="+mn-ea"/>
                  <a:cs typeface="+mn-cs"/>
                </a:rPr>
                <a:t>This means we no longer have a 5-year housing land supply</a:t>
              </a:r>
            </a:p>
          </p:txBody>
        </p:sp>
      </p:grpSp>
      <p:sp>
        <p:nvSpPr>
          <p:cNvPr id="30" name="TextBox 29">
            <a:extLst>
              <a:ext uri="{FF2B5EF4-FFF2-40B4-BE49-F238E27FC236}">
                <a16:creationId xmlns:a16="http://schemas.microsoft.com/office/drawing/2014/main" id="{9D5B858E-37A4-BA87-9FB3-F1C2156D4115}"/>
              </a:ext>
            </a:extLst>
          </p:cNvPr>
          <p:cNvSpPr txBox="1"/>
          <p:nvPr/>
        </p:nvSpPr>
        <p:spPr>
          <a:xfrm>
            <a:off x="3893" y="4904260"/>
            <a:ext cx="205740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475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per year</a:t>
            </a:r>
            <a:endParaRPr kumimoji="0" lang="en-GB" sz="2400" b="0" i="0" u="none" strike="noStrike" kern="1200" cap="none" spc="0" normalizeH="0" baseline="0" noProof="0" dirty="0">
              <a:ln>
                <a:noFill/>
              </a:ln>
              <a:solidFill>
                <a:srgbClr val="F8C041">
                  <a:lumMod val="20000"/>
                  <a:lumOff val="80000"/>
                </a:srgbClr>
              </a:solidFill>
              <a:effectLst/>
              <a:uLnTx/>
              <a:uFillTx/>
              <a:latin typeface="Ebrima"/>
              <a:ea typeface="Ebrima"/>
              <a:cs typeface="Ebrima"/>
            </a:endParaRPr>
          </a:p>
        </p:txBody>
      </p:sp>
      <p:sp>
        <p:nvSpPr>
          <p:cNvPr id="31" name="Arrow: Up 30">
            <a:extLst>
              <a:ext uri="{FF2B5EF4-FFF2-40B4-BE49-F238E27FC236}">
                <a16:creationId xmlns:a16="http://schemas.microsoft.com/office/drawing/2014/main" id="{331AAD69-FFDC-0526-05D8-10EB6608468C}"/>
              </a:ext>
            </a:extLst>
          </p:cNvPr>
          <p:cNvSpPr/>
          <p:nvPr/>
        </p:nvSpPr>
        <p:spPr>
          <a:xfrm>
            <a:off x="1695258" y="4566845"/>
            <a:ext cx="676652" cy="1065694"/>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32" name="TextBox 31">
            <a:extLst>
              <a:ext uri="{FF2B5EF4-FFF2-40B4-BE49-F238E27FC236}">
                <a16:creationId xmlns:a16="http://schemas.microsoft.com/office/drawing/2014/main" id="{B94B33D9-3473-9A3D-D298-082F97F9279A}"/>
              </a:ext>
            </a:extLst>
          </p:cNvPr>
          <p:cNvSpPr txBox="1"/>
          <p:nvPr/>
        </p:nvSpPr>
        <p:spPr>
          <a:xfrm>
            <a:off x="2061293" y="4170593"/>
            <a:ext cx="205740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1,036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per year</a:t>
            </a:r>
            <a:endParaRPr kumimoji="0" lang="en-GB" sz="2400" b="1" i="0" u="none" strike="noStrike" kern="1200" cap="none" spc="0" normalizeH="0" baseline="0" noProof="0" dirty="0">
              <a:ln>
                <a:noFill/>
              </a:ln>
              <a:solidFill>
                <a:srgbClr val="F8C041">
                  <a:lumMod val="20000"/>
                  <a:lumOff val="80000"/>
                </a:srgbClr>
              </a:solidFill>
              <a:effectLst/>
              <a:uLnTx/>
              <a:uFillTx/>
              <a:latin typeface="Ebrima"/>
              <a:ea typeface="Ebrima"/>
              <a:cs typeface="Ebrima"/>
            </a:endParaRPr>
          </a:p>
        </p:txBody>
      </p:sp>
      <p:sp>
        <p:nvSpPr>
          <p:cNvPr id="37" name="TextBox 36">
            <a:extLst>
              <a:ext uri="{FF2B5EF4-FFF2-40B4-BE49-F238E27FC236}">
                <a16:creationId xmlns:a16="http://schemas.microsoft.com/office/drawing/2014/main" id="{7ECE5F65-EEE9-4264-923F-C950FBC74D3D}"/>
              </a:ext>
            </a:extLst>
          </p:cNvPr>
          <p:cNvSpPr txBox="1"/>
          <p:nvPr/>
        </p:nvSpPr>
        <p:spPr>
          <a:xfrm>
            <a:off x="5145741" y="4734559"/>
            <a:ext cx="65550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8C041">
                    <a:lumMod val="20000"/>
                    <a:lumOff val="80000"/>
                  </a:srgbClr>
                </a:solidFill>
                <a:effectLst/>
                <a:uLnTx/>
                <a:uFillTx/>
                <a:latin typeface="Ebrima"/>
                <a:ea typeface="+mn-ea"/>
                <a:cs typeface="+mn-cs"/>
              </a:rPr>
              <a:t>…but, there is a significant affordability challenge in the district, so we need to build new, affordable homes.</a:t>
            </a:r>
          </a:p>
        </p:txBody>
      </p:sp>
    </p:spTree>
    <p:extLst>
      <p:ext uri="{BB962C8B-B14F-4D97-AF65-F5344CB8AC3E}">
        <p14:creationId xmlns:p14="http://schemas.microsoft.com/office/powerpoint/2010/main" val="7473920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31DEB952-F47F-9CBB-A28F-0DA43B098C21}"/>
              </a:ext>
            </a:extLst>
          </p:cNvPr>
          <p:cNvCxnSpPr>
            <a:cxnSpLocks/>
          </p:cNvCxnSpPr>
          <p:nvPr/>
        </p:nvCxnSpPr>
        <p:spPr>
          <a:xfrm flipV="1">
            <a:off x="1646510" y="4359066"/>
            <a:ext cx="827134" cy="571489"/>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7EA422-1AA5-699E-D80F-DAD91449F92C}"/>
              </a:ext>
            </a:extLst>
          </p:cNvPr>
          <p:cNvCxnSpPr>
            <a:cxnSpLocks/>
          </p:cNvCxnSpPr>
          <p:nvPr/>
        </p:nvCxnSpPr>
        <p:spPr>
          <a:xfrm flipH="1" flipV="1">
            <a:off x="4063623" y="4509279"/>
            <a:ext cx="205107" cy="44161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FD0DC9-2253-4B67-9896-998A27DDA072}"/>
              </a:ext>
            </a:extLst>
          </p:cNvPr>
          <p:cNvCxnSpPr>
            <a:cxnSpLocks/>
          </p:cNvCxnSpPr>
          <p:nvPr/>
        </p:nvCxnSpPr>
        <p:spPr>
          <a:xfrm>
            <a:off x="4777765" y="3764510"/>
            <a:ext cx="278401" cy="0"/>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509E49C-2D09-65BF-9E55-AF65180BBD82}"/>
              </a:ext>
            </a:extLst>
          </p:cNvPr>
          <p:cNvCxnSpPr>
            <a:cxnSpLocks/>
          </p:cNvCxnSpPr>
          <p:nvPr/>
        </p:nvCxnSpPr>
        <p:spPr>
          <a:xfrm flipH="1">
            <a:off x="4555765" y="2742846"/>
            <a:ext cx="378010" cy="390704"/>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CF58C8-9E12-4D1C-1DCF-9FACA4F9CD06}"/>
              </a:ext>
            </a:extLst>
          </p:cNvPr>
          <p:cNvCxnSpPr/>
          <p:nvPr/>
        </p:nvCxnSpPr>
        <p:spPr>
          <a:xfrm>
            <a:off x="2865985" y="2574588"/>
            <a:ext cx="214867" cy="311585"/>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6F603B4-29F7-5D59-1B96-F806472F3D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4" name="Slide Number Placeholder 3">
            <a:extLst>
              <a:ext uri="{FF2B5EF4-FFF2-40B4-BE49-F238E27FC236}">
                <a16:creationId xmlns:a16="http://schemas.microsoft.com/office/drawing/2014/main" id="{7B786656-9326-CD9D-CBAC-0056866B7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6" name="Title 4">
            <a:extLst>
              <a:ext uri="{FF2B5EF4-FFF2-40B4-BE49-F238E27FC236}">
                <a16:creationId xmlns:a16="http://schemas.microsoft.com/office/drawing/2014/main" id="{6AA9FB7E-4043-7A07-E038-656AA21F2CF0}"/>
              </a:ext>
            </a:extLst>
          </p:cNvPr>
          <p:cNvSpPr txBox="1">
            <a:spLocks/>
          </p:cNvSpPr>
          <p:nvPr/>
        </p:nvSpPr>
        <p:spPr>
          <a:xfrm>
            <a:off x="453544" y="316334"/>
            <a:ext cx="10963755"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2"/>
                </a:solidFill>
                <a:latin typeface="Ebrima" panose="02000000000000000000" pitchFamily="2" charset="0"/>
                <a:ea typeface="Ebrima" panose="02000000000000000000" pitchFamily="2" charset="0"/>
                <a:cs typeface="Ebrima" panose="020000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F8C041">
                    <a:lumMod val="20000"/>
                    <a:lumOff val="80000"/>
                  </a:srgbClr>
                </a:solidFill>
                <a:effectLst/>
                <a:uLnTx/>
                <a:uFillTx/>
                <a:latin typeface="Gowun Batang" pitchFamily="2" charset="-127"/>
                <a:ea typeface="Gowun Batang" pitchFamily="2" charset="-127"/>
                <a:cs typeface="Ebrima" panose="02000000000000000000" pitchFamily="2" charset="0"/>
              </a:rPr>
              <a:t>What are we doing?</a:t>
            </a:r>
          </a:p>
        </p:txBody>
      </p:sp>
      <p:grpSp>
        <p:nvGrpSpPr>
          <p:cNvPr id="7" name="Group 6">
            <a:extLst>
              <a:ext uri="{FF2B5EF4-FFF2-40B4-BE49-F238E27FC236}">
                <a16:creationId xmlns:a16="http://schemas.microsoft.com/office/drawing/2014/main" id="{6040A284-D2AB-D963-6900-E04A61D9AD95}"/>
              </a:ext>
            </a:extLst>
          </p:cNvPr>
          <p:cNvGrpSpPr/>
          <p:nvPr/>
        </p:nvGrpSpPr>
        <p:grpSpPr>
          <a:xfrm>
            <a:off x="1962858" y="2910399"/>
            <a:ext cx="2930338" cy="1832262"/>
            <a:chOff x="3323255" y="1961126"/>
            <a:chExt cx="2930338" cy="1564340"/>
          </a:xfrm>
        </p:grpSpPr>
        <p:sp>
          <p:nvSpPr>
            <p:cNvPr id="8" name="Oval 2">
              <a:extLst>
                <a:ext uri="{FF2B5EF4-FFF2-40B4-BE49-F238E27FC236}">
                  <a16:creationId xmlns:a16="http://schemas.microsoft.com/office/drawing/2014/main" id="{2728C7F8-A8C9-9919-B2BF-5AEFA5D4A1EB}"/>
                </a:ext>
              </a:extLst>
            </p:cNvPr>
            <p:cNvSpPr/>
            <p:nvPr/>
          </p:nvSpPr>
          <p:spPr>
            <a:xfrm>
              <a:off x="3323255" y="1961126"/>
              <a:ext cx="2930338" cy="156434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9" name="TextBox 8">
              <a:extLst>
                <a:ext uri="{FF2B5EF4-FFF2-40B4-BE49-F238E27FC236}">
                  <a16:creationId xmlns:a16="http://schemas.microsoft.com/office/drawing/2014/main" id="{51F13274-349D-FEA1-5A77-C39B0171BCBD}"/>
                </a:ext>
              </a:extLst>
            </p:cNvPr>
            <p:cNvSpPr txBox="1"/>
            <p:nvPr/>
          </p:nvSpPr>
          <p:spPr>
            <a:xfrm>
              <a:off x="3543518" y="2217109"/>
              <a:ext cx="2489812" cy="85311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64226"/>
                  </a:solidFill>
                  <a:effectLst/>
                  <a:uLnTx/>
                  <a:uFillTx/>
                  <a:latin typeface="Ebrima"/>
                  <a:ea typeface="+mn-ea"/>
                  <a:cs typeface="+mn-cs"/>
                </a:rPr>
                <a:t>…undertaking a full update of our Local Plan</a:t>
              </a:r>
            </a:p>
          </p:txBody>
        </p:sp>
      </p:grpSp>
      <p:pic>
        <p:nvPicPr>
          <p:cNvPr id="10" name="Picture 9" descr="A landscape with trees and buildings&#10;&#10;AI-generated content may be incorrect.">
            <a:extLst>
              <a:ext uri="{FF2B5EF4-FFF2-40B4-BE49-F238E27FC236}">
                <a16:creationId xmlns:a16="http://schemas.microsoft.com/office/drawing/2014/main" id="{19453427-DDB7-FFEF-C53B-C86AAA138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506" y="1462413"/>
            <a:ext cx="5687545" cy="3791696"/>
          </a:xfrm>
          <a:prstGeom prst="rect">
            <a:avLst/>
          </a:prstGeom>
        </p:spPr>
      </p:pic>
      <p:sp>
        <p:nvSpPr>
          <p:cNvPr id="11" name="Rectangle 10">
            <a:extLst>
              <a:ext uri="{FF2B5EF4-FFF2-40B4-BE49-F238E27FC236}">
                <a16:creationId xmlns:a16="http://schemas.microsoft.com/office/drawing/2014/main" id="{E8175545-783B-E38F-C7D2-997D0DDF871F}"/>
              </a:ext>
            </a:extLst>
          </p:cNvPr>
          <p:cNvSpPr/>
          <p:nvPr/>
        </p:nvSpPr>
        <p:spPr>
          <a:xfrm>
            <a:off x="7839137" y="1454482"/>
            <a:ext cx="5696847" cy="3864077"/>
          </a:xfrm>
          <a:prstGeom prst="rect">
            <a:avLst/>
          </a:prstGeom>
          <a:solidFill>
            <a:srgbClr val="FEF2D9">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pic>
        <p:nvPicPr>
          <p:cNvPr id="12" name="Picture 2">
            <a:extLst>
              <a:ext uri="{FF2B5EF4-FFF2-40B4-BE49-F238E27FC236}">
                <a16:creationId xmlns:a16="http://schemas.microsoft.com/office/drawing/2014/main" id="{57FC995F-5AA6-181B-291B-E9534FA9D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284" y="1748333"/>
            <a:ext cx="2967622" cy="33613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F1E76FC8-E0CD-BE03-324D-6603E0F84E89}"/>
              </a:ext>
            </a:extLst>
          </p:cNvPr>
          <p:cNvGrpSpPr/>
          <p:nvPr/>
        </p:nvGrpSpPr>
        <p:grpSpPr>
          <a:xfrm>
            <a:off x="3336696" y="4827702"/>
            <a:ext cx="2793648" cy="1360850"/>
            <a:chOff x="3505572" y="3589970"/>
            <a:chExt cx="3145405" cy="1360850"/>
          </a:xfrm>
        </p:grpSpPr>
        <p:sp>
          <p:nvSpPr>
            <p:cNvPr id="17" name="Oval 2">
              <a:extLst>
                <a:ext uri="{FF2B5EF4-FFF2-40B4-BE49-F238E27FC236}">
                  <a16:creationId xmlns:a16="http://schemas.microsoft.com/office/drawing/2014/main" id="{85885AC4-F053-F9D2-D84C-BFE496D80E32}"/>
                </a:ext>
              </a:extLst>
            </p:cNvPr>
            <p:cNvSpPr/>
            <p:nvPr/>
          </p:nvSpPr>
          <p:spPr>
            <a:xfrm>
              <a:off x="3505572" y="3589970"/>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8" name="TextBox 17">
              <a:extLst>
                <a:ext uri="{FF2B5EF4-FFF2-40B4-BE49-F238E27FC236}">
                  <a16:creationId xmlns:a16="http://schemas.microsoft.com/office/drawing/2014/main" id="{1219909A-2A2C-F5C4-05AD-8AC2DF6EB5EB}"/>
                </a:ext>
              </a:extLst>
            </p:cNvPr>
            <p:cNvSpPr txBox="1"/>
            <p:nvPr/>
          </p:nvSpPr>
          <p:spPr>
            <a:xfrm>
              <a:off x="3661132" y="3804754"/>
              <a:ext cx="2692685" cy="92333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64226"/>
                  </a:solidFill>
                  <a:effectLst/>
                  <a:uLnTx/>
                  <a:uFillTx/>
                  <a:latin typeface="Ebrima"/>
                  <a:ea typeface="+mn-ea"/>
                  <a:cs typeface="+mn-cs"/>
                </a:rPr>
                <a:t>Development is plan-led, not piecemeal</a:t>
              </a:r>
            </a:p>
          </p:txBody>
        </p:sp>
      </p:grpSp>
      <p:sp>
        <p:nvSpPr>
          <p:cNvPr id="28" name="TextBox 27">
            <a:extLst>
              <a:ext uri="{FF2B5EF4-FFF2-40B4-BE49-F238E27FC236}">
                <a16:creationId xmlns:a16="http://schemas.microsoft.com/office/drawing/2014/main" id="{77B55F7D-DAEB-B33A-633D-F9A6759B532D}"/>
              </a:ext>
            </a:extLst>
          </p:cNvPr>
          <p:cNvSpPr txBox="1"/>
          <p:nvPr/>
        </p:nvSpPr>
        <p:spPr>
          <a:xfrm>
            <a:off x="6938682" y="529693"/>
            <a:ext cx="525331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srgbClr val="F8C041">
                    <a:lumMod val="20000"/>
                    <a:lumOff val="80000"/>
                  </a:srgbClr>
                </a:solidFill>
                <a:effectLst/>
                <a:uLnTx/>
                <a:uFillTx/>
                <a:latin typeface="Ebrima"/>
                <a:ea typeface="+mn-ea"/>
                <a:cs typeface="+mn-cs"/>
              </a:rPr>
              <a:t>New targets mean we must look across the whole district..</a:t>
            </a:r>
          </a:p>
        </p:txBody>
      </p:sp>
      <p:sp>
        <p:nvSpPr>
          <p:cNvPr id="29" name="TextBox 28">
            <a:extLst>
              <a:ext uri="{FF2B5EF4-FFF2-40B4-BE49-F238E27FC236}">
                <a16:creationId xmlns:a16="http://schemas.microsoft.com/office/drawing/2014/main" id="{8C2E410C-5106-A1A1-D071-B8609A90490D}"/>
              </a:ext>
            </a:extLst>
          </p:cNvPr>
          <p:cNvSpPr txBox="1"/>
          <p:nvPr/>
        </p:nvSpPr>
        <p:spPr>
          <a:xfrm>
            <a:off x="8088923" y="1779487"/>
            <a:ext cx="22585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64226"/>
                </a:solidFill>
                <a:effectLst/>
                <a:uLnTx/>
                <a:uFillTx/>
                <a:latin typeface="Ebrima"/>
                <a:ea typeface="+mn-ea"/>
                <a:cs typeface="+mn-cs"/>
              </a:rPr>
              <a:t>…but we can’t plan for development (at scale) on 84% of land in the district…</a:t>
            </a:r>
          </a:p>
        </p:txBody>
      </p:sp>
      <p:grpSp>
        <p:nvGrpSpPr>
          <p:cNvPr id="33" name="Group 32">
            <a:extLst>
              <a:ext uri="{FF2B5EF4-FFF2-40B4-BE49-F238E27FC236}">
                <a16:creationId xmlns:a16="http://schemas.microsoft.com/office/drawing/2014/main" id="{796BFED7-FB43-7CA1-6B80-114822140E55}"/>
              </a:ext>
            </a:extLst>
          </p:cNvPr>
          <p:cNvGrpSpPr/>
          <p:nvPr/>
        </p:nvGrpSpPr>
        <p:grpSpPr>
          <a:xfrm>
            <a:off x="168197" y="4561633"/>
            <a:ext cx="2793648" cy="1360850"/>
            <a:chOff x="3505572" y="3589970"/>
            <a:chExt cx="3145405" cy="1360850"/>
          </a:xfrm>
        </p:grpSpPr>
        <p:sp>
          <p:nvSpPr>
            <p:cNvPr id="34" name="Oval 2">
              <a:extLst>
                <a:ext uri="{FF2B5EF4-FFF2-40B4-BE49-F238E27FC236}">
                  <a16:creationId xmlns:a16="http://schemas.microsoft.com/office/drawing/2014/main" id="{671EF9E1-91E2-5924-158E-6F7F917D11EB}"/>
                </a:ext>
              </a:extLst>
            </p:cNvPr>
            <p:cNvSpPr/>
            <p:nvPr/>
          </p:nvSpPr>
          <p:spPr>
            <a:xfrm>
              <a:off x="3505572" y="3589970"/>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35" name="TextBox 34">
              <a:extLst>
                <a:ext uri="{FF2B5EF4-FFF2-40B4-BE49-F238E27FC236}">
                  <a16:creationId xmlns:a16="http://schemas.microsoft.com/office/drawing/2014/main" id="{19FAF9C3-4455-6ABA-EBA2-62F1E0B120DE}"/>
                </a:ext>
              </a:extLst>
            </p:cNvPr>
            <p:cNvSpPr txBox="1"/>
            <p:nvPr/>
          </p:nvSpPr>
          <p:spPr>
            <a:xfrm>
              <a:off x="3667613" y="3770998"/>
              <a:ext cx="2692685" cy="92333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64226"/>
                  </a:solidFill>
                  <a:effectLst/>
                  <a:uLnTx/>
                  <a:uFillTx/>
                  <a:latin typeface="Ebrima"/>
                  <a:ea typeface="+mn-ea"/>
                  <a:cs typeface="+mn-cs"/>
                </a:rPr>
                <a:t>We control development, not developers</a:t>
              </a:r>
            </a:p>
          </p:txBody>
        </p:sp>
      </p:grpSp>
      <p:grpSp>
        <p:nvGrpSpPr>
          <p:cNvPr id="36" name="Group 35">
            <a:extLst>
              <a:ext uri="{FF2B5EF4-FFF2-40B4-BE49-F238E27FC236}">
                <a16:creationId xmlns:a16="http://schemas.microsoft.com/office/drawing/2014/main" id="{00372D0C-675B-E467-CA18-E5BDE635F695}"/>
              </a:ext>
            </a:extLst>
          </p:cNvPr>
          <p:cNvGrpSpPr/>
          <p:nvPr/>
        </p:nvGrpSpPr>
        <p:grpSpPr>
          <a:xfrm>
            <a:off x="833083" y="1427697"/>
            <a:ext cx="2793648" cy="1360850"/>
            <a:chOff x="3505572" y="3724925"/>
            <a:chExt cx="3145405" cy="1360850"/>
          </a:xfrm>
        </p:grpSpPr>
        <p:sp>
          <p:nvSpPr>
            <p:cNvPr id="37" name="Oval 2">
              <a:extLst>
                <a:ext uri="{FF2B5EF4-FFF2-40B4-BE49-F238E27FC236}">
                  <a16:creationId xmlns:a16="http://schemas.microsoft.com/office/drawing/2014/main" id="{65C9697A-6567-97D4-5162-0F72F8C3566C}"/>
                </a:ext>
              </a:extLst>
            </p:cNvPr>
            <p:cNvSpPr/>
            <p:nvPr/>
          </p:nvSpPr>
          <p:spPr>
            <a:xfrm>
              <a:off x="3505572" y="3724925"/>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38" name="TextBox 37">
              <a:extLst>
                <a:ext uri="{FF2B5EF4-FFF2-40B4-BE49-F238E27FC236}">
                  <a16:creationId xmlns:a16="http://schemas.microsoft.com/office/drawing/2014/main" id="{FAAF5D99-00E7-DC1E-715D-012030916319}"/>
                </a:ext>
              </a:extLst>
            </p:cNvPr>
            <p:cNvSpPr txBox="1"/>
            <p:nvPr/>
          </p:nvSpPr>
          <p:spPr>
            <a:xfrm>
              <a:off x="3716758" y="4035494"/>
              <a:ext cx="2692685" cy="646331"/>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64226"/>
                  </a:solidFill>
                  <a:effectLst/>
                  <a:uLnTx/>
                  <a:uFillTx/>
                  <a:latin typeface="Ebrima"/>
                  <a:ea typeface="+mn-ea"/>
                  <a:cs typeface="+mn-cs"/>
                </a:rPr>
                <a:t>Make provision for infrastructure</a:t>
              </a:r>
            </a:p>
          </p:txBody>
        </p:sp>
      </p:grpSp>
      <p:grpSp>
        <p:nvGrpSpPr>
          <p:cNvPr id="39" name="Group 38">
            <a:extLst>
              <a:ext uri="{FF2B5EF4-FFF2-40B4-BE49-F238E27FC236}">
                <a16:creationId xmlns:a16="http://schemas.microsoft.com/office/drawing/2014/main" id="{41E7406D-7D6E-7B0E-42B2-4C4BF7F7E8F5}"/>
              </a:ext>
            </a:extLst>
          </p:cNvPr>
          <p:cNvGrpSpPr/>
          <p:nvPr/>
        </p:nvGrpSpPr>
        <p:grpSpPr>
          <a:xfrm>
            <a:off x="4268730" y="1661779"/>
            <a:ext cx="2416191" cy="1236860"/>
            <a:chOff x="3505572" y="3589970"/>
            <a:chExt cx="3145405" cy="1360850"/>
          </a:xfrm>
        </p:grpSpPr>
        <p:sp>
          <p:nvSpPr>
            <p:cNvPr id="40" name="Oval 2">
              <a:extLst>
                <a:ext uri="{FF2B5EF4-FFF2-40B4-BE49-F238E27FC236}">
                  <a16:creationId xmlns:a16="http://schemas.microsoft.com/office/drawing/2014/main" id="{794280F1-D48D-2B89-1E21-B1FD917CBD54}"/>
                </a:ext>
              </a:extLst>
            </p:cNvPr>
            <p:cNvSpPr/>
            <p:nvPr/>
          </p:nvSpPr>
          <p:spPr>
            <a:xfrm>
              <a:off x="3505572" y="3589970"/>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41" name="TextBox 40">
              <a:extLst>
                <a:ext uri="{FF2B5EF4-FFF2-40B4-BE49-F238E27FC236}">
                  <a16:creationId xmlns:a16="http://schemas.microsoft.com/office/drawing/2014/main" id="{95168BEB-19E3-FF90-A528-9A04E0BBA251}"/>
                </a:ext>
              </a:extLst>
            </p:cNvPr>
            <p:cNvSpPr txBox="1"/>
            <p:nvPr/>
          </p:nvSpPr>
          <p:spPr>
            <a:xfrm>
              <a:off x="3805973" y="3828457"/>
              <a:ext cx="2528564" cy="646331"/>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64226"/>
                  </a:solidFill>
                  <a:effectLst/>
                  <a:uLnTx/>
                  <a:uFillTx/>
                  <a:latin typeface="Ebrima"/>
                  <a:ea typeface="+mn-ea"/>
                  <a:cs typeface="+mn-cs"/>
                </a:rPr>
                <a:t>Communities get a say!</a:t>
              </a:r>
            </a:p>
          </p:txBody>
        </p:sp>
      </p:grpSp>
      <p:sp>
        <p:nvSpPr>
          <p:cNvPr id="43" name="Oval 2">
            <a:extLst>
              <a:ext uri="{FF2B5EF4-FFF2-40B4-BE49-F238E27FC236}">
                <a16:creationId xmlns:a16="http://schemas.microsoft.com/office/drawing/2014/main" id="{6E28F318-11A2-EB6A-558B-5090C333B692}"/>
              </a:ext>
            </a:extLst>
          </p:cNvPr>
          <p:cNvSpPr/>
          <p:nvPr/>
        </p:nvSpPr>
        <p:spPr>
          <a:xfrm>
            <a:off x="5005493" y="3087788"/>
            <a:ext cx="2605916" cy="1621187"/>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45" name="TextBox 44">
            <a:extLst>
              <a:ext uri="{FF2B5EF4-FFF2-40B4-BE49-F238E27FC236}">
                <a16:creationId xmlns:a16="http://schemas.microsoft.com/office/drawing/2014/main" id="{1C240446-DDCE-035E-A434-8528FC2C897F}"/>
              </a:ext>
            </a:extLst>
          </p:cNvPr>
          <p:cNvSpPr txBox="1"/>
          <p:nvPr/>
        </p:nvSpPr>
        <p:spPr>
          <a:xfrm>
            <a:off x="5169521" y="3301419"/>
            <a:ext cx="2303100" cy="120032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226"/>
                </a:solidFill>
                <a:effectLst/>
                <a:uLnTx/>
                <a:uFillTx/>
                <a:latin typeface="Ebrima"/>
                <a:ea typeface="+mn-ea"/>
                <a:cs typeface="+mn-cs"/>
              </a:rPr>
              <a:t>Align development with community needs and growth ambitions</a:t>
            </a:r>
          </a:p>
        </p:txBody>
      </p:sp>
    </p:spTree>
    <p:extLst>
      <p:ext uri="{BB962C8B-B14F-4D97-AF65-F5344CB8AC3E}">
        <p14:creationId xmlns:p14="http://schemas.microsoft.com/office/powerpoint/2010/main" val="20421228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8C55-ED58-E19F-23DD-E0F00AF8271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5F8DDC6-7EE5-11D7-2E7E-26765838CA00}"/>
              </a:ext>
            </a:extLst>
          </p:cNvPr>
          <p:cNvSpPr/>
          <p:nvPr/>
        </p:nvSpPr>
        <p:spPr>
          <a:xfrm>
            <a:off x="7659846" y="2152104"/>
            <a:ext cx="1048771" cy="675893"/>
          </a:xfrm>
          <a:prstGeom prst="rect">
            <a:avLst/>
          </a:prstGeom>
          <a:solidFill>
            <a:srgbClr val="F8C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5" name="Rectangle 14">
            <a:extLst>
              <a:ext uri="{FF2B5EF4-FFF2-40B4-BE49-F238E27FC236}">
                <a16:creationId xmlns:a16="http://schemas.microsoft.com/office/drawing/2014/main" id="{94476C7D-61C1-927E-6D9E-D1236DD3DB2C}"/>
              </a:ext>
            </a:extLst>
          </p:cNvPr>
          <p:cNvSpPr/>
          <p:nvPr/>
        </p:nvSpPr>
        <p:spPr>
          <a:xfrm>
            <a:off x="4183085" y="4338107"/>
            <a:ext cx="1048771" cy="907567"/>
          </a:xfrm>
          <a:prstGeom prst="rect">
            <a:avLst/>
          </a:prstGeom>
          <a:solidFill>
            <a:srgbClr val="F8C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cxnSp>
        <p:nvCxnSpPr>
          <p:cNvPr id="29" name="Straight Arrow Connector 28">
            <a:extLst>
              <a:ext uri="{FF2B5EF4-FFF2-40B4-BE49-F238E27FC236}">
                <a16:creationId xmlns:a16="http://schemas.microsoft.com/office/drawing/2014/main" id="{CD30E0EA-D840-1773-A74E-A2E4397D5C84}"/>
              </a:ext>
            </a:extLst>
          </p:cNvPr>
          <p:cNvCxnSpPr>
            <a:cxnSpLocks/>
          </p:cNvCxnSpPr>
          <p:nvPr/>
        </p:nvCxnSpPr>
        <p:spPr>
          <a:xfrm flipH="1">
            <a:off x="2854308" y="3858476"/>
            <a:ext cx="346589" cy="1241979"/>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D52A83A-104F-DBDD-4D61-B8CDD672ADAF}"/>
              </a:ext>
            </a:extLst>
          </p:cNvPr>
          <p:cNvCxnSpPr>
            <a:cxnSpLocks/>
          </p:cNvCxnSpPr>
          <p:nvPr/>
        </p:nvCxnSpPr>
        <p:spPr>
          <a:xfrm flipH="1">
            <a:off x="7166572" y="3828824"/>
            <a:ext cx="4819" cy="689055"/>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EAFEF7-2612-9425-029F-EB7D0C4CD18B}"/>
              </a:ext>
            </a:extLst>
          </p:cNvPr>
          <p:cNvSpPr>
            <a:spLocks noGrp="1"/>
          </p:cNvSpPr>
          <p:nvPr>
            <p:ph type="title"/>
          </p:nvPr>
        </p:nvSpPr>
        <p:spPr>
          <a:xfrm>
            <a:off x="369103" y="51127"/>
            <a:ext cx="10515600" cy="1325563"/>
          </a:xfrm>
        </p:spPr>
        <p:txBody>
          <a:bodyPr>
            <a:normAutofit/>
          </a:bodyPr>
          <a:lstStyle/>
          <a:p>
            <a:r>
              <a:rPr lang="en-US" sz="3600" dirty="0">
                <a:solidFill>
                  <a:schemeClr val="tx1">
                    <a:lumMod val="20000"/>
                    <a:lumOff val="80000"/>
                  </a:schemeClr>
                </a:solidFill>
                <a:latin typeface="Gowun Batang" pitchFamily="2" charset="-127"/>
                <a:ea typeface="Gowun Batang" pitchFamily="2" charset="-127"/>
                <a:cs typeface="Ebrima"/>
              </a:rPr>
              <a:t>Timeline, further evidence being gathered &amp; opportunities to engage</a:t>
            </a:r>
            <a:endParaRPr lang="en-US" sz="3600" dirty="0">
              <a:solidFill>
                <a:schemeClr val="tx1">
                  <a:lumMod val="20000"/>
                  <a:lumOff val="80000"/>
                </a:schemeClr>
              </a:solidFill>
              <a:latin typeface="Gowun Batang" pitchFamily="2" charset="-127"/>
              <a:ea typeface="Gowun Batang" pitchFamily="2" charset="-127"/>
            </a:endParaRPr>
          </a:p>
        </p:txBody>
      </p:sp>
      <p:sp>
        <p:nvSpPr>
          <p:cNvPr id="3" name="Footer Placeholder 2">
            <a:extLst>
              <a:ext uri="{FF2B5EF4-FFF2-40B4-BE49-F238E27FC236}">
                <a16:creationId xmlns:a16="http://schemas.microsoft.com/office/drawing/2014/main" id="{7D611601-1265-960E-2ED2-D179A9EED5B5}"/>
              </a:ext>
            </a:extLst>
          </p:cNvPr>
          <p:cNvSpPr>
            <a:spLocks noGrp="1"/>
          </p:cNvSpPr>
          <p:nvPr>
            <p:ph type="ftr" sz="quarter" idx="11"/>
          </p:nvPr>
        </p:nvSpPr>
        <p:spPr>
          <a:xfrm>
            <a:off x="2282750" y="6401352"/>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p>
        </p:txBody>
      </p:sp>
      <p:sp>
        <p:nvSpPr>
          <p:cNvPr id="4" name="Slide Number Placeholder 3">
            <a:extLst>
              <a:ext uri="{FF2B5EF4-FFF2-40B4-BE49-F238E27FC236}">
                <a16:creationId xmlns:a16="http://schemas.microsoft.com/office/drawing/2014/main" id="{B950BCC4-D43E-D65A-4D74-590F4BFE052F}"/>
              </a:ext>
            </a:extLst>
          </p:cNvPr>
          <p:cNvSpPr>
            <a:spLocks noGrp="1"/>
          </p:cNvSpPr>
          <p:nvPr>
            <p:ph type="sldNum" sz="quarter" idx="12"/>
          </p:nvPr>
        </p:nvSpPr>
        <p:spPr>
          <a:xfrm>
            <a:off x="910220" y="6401351"/>
            <a:ext cx="13393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6" name="Arrow: Right 5">
            <a:extLst>
              <a:ext uri="{FF2B5EF4-FFF2-40B4-BE49-F238E27FC236}">
                <a16:creationId xmlns:a16="http://schemas.microsoft.com/office/drawing/2014/main" id="{2003FDF7-00D1-78EC-E219-C93409E9E45C}"/>
              </a:ext>
            </a:extLst>
          </p:cNvPr>
          <p:cNvSpPr/>
          <p:nvPr/>
        </p:nvSpPr>
        <p:spPr>
          <a:xfrm>
            <a:off x="372201" y="2926024"/>
            <a:ext cx="11705907" cy="1215030"/>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C041"/>
              </a:solidFill>
              <a:effectLst/>
              <a:uLnTx/>
              <a:uFillTx/>
              <a:latin typeface="Ebrima"/>
              <a:ea typeface="+mn-ea"/>
              <a:cs typeface="+mn-cs"/>
            </a:endParaRPr>
          </a:p>
        </p:txBody>
      </p:sp>
      <p:sp>
        <p:nvSpPr>
          <p:cNvPr id="7" name="TextBox 6">
            <a:extLst>
              <a:ext uri="{FF2B5EF4-FFF2-40B4-BE49-F238E27FC236}">
                <a16:creationId xmlns:a16="http://schemas.microsoft.com/office/drawing/2014/main" id="{9E4CC64F-5ACD-904E-0476-80B0B17C1B67}"/>
              </a:ext>
            </a:extLst>
          </p:cNvPr>
          <p:cNvSpPr txBox="1"/>
          <p:nvPr/>
        </p:nvSpPr>
        <p:spPr>
          <a:xfrm>
            <a:off x="382698" y="3195872"/>
            <a:ext cx="737614"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Ebrima"/>
                <a:ea typeface="Ebrima"/>
                <a:cs typeface="Ebrima"/>
              </a:rPr>
              <a:t>June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Ebrima"/>
                <a:ea typeface="Ebrima"/>
                <a:cs typeface="Ebrima"/>
              </a:rPr>
              <a:t>2020</a:t>
            </a:r>
            <a:endParaRPr kumimoji="0" lang="en-US" sz="1800" b="0" i="0" u="none" strike="noStrike" kern="1200" cap="none" spc="0" normalizeH="0" baseline="0" noProof="0">
              <a:ln>
                <a:noFill/>
              </a:ln>
              <a:solidFill>
                <a:srgbClr val="FFFFFF"/>
              </a:solidFill>
              <a:effectLst/>
              <a:uLnTx/>
              <a:uFillTx/>
              <a:latin typeface="Ebrima"/>
              <a:ea typeface="Ebrima"/>
              <a:cs typeface="Ebrima"/>
            </a:endParaRPr>
          </a:p>
        </p:txBody>
      </p:sp>
      <p:sp>
        <p:nvSpPr>
          <p:cNvPr id="8" name="TextBox 7">
            <a:extLst>
              <a:ext uri="{FF2B5EF4-FFF2-40B4-BE49-F238E27FC236}">
                <a16:creationId xmlns:a16="http://schemas.microsoft.com/office/drawing/2014/main" id="{2F41CFB3-7D9B-3132-CDD1-B48D24686CC4}"/>
              </a:ext>
            </a:extLst>
          </p:cNvPr>
          <p:cNvSpPr txBox="1"/>
          <p:nvPr/>
        </p:nvSpPr>
        <p:spPr>
          <a:xfrm>
            <a:off x="9940595" y="3321726"/>
            <a:ext cx="1866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Ebrima"/>
                <a:ea typeface="Ebrima"/>
                <a:cs typeface="Ebrima"/>
              </a:rPr>
              <a:t>Dec 2026</a:t>
            </a:r>
          </a:p>
        </p:txBody>
      </p:sp>
      <p:sp>
        <p:nvSpPr>
          <p:cNvPr id="11" name="TextBox 10">
            <a:extLst>
              <a:ext uri="{FF2B5EF4-FFF2-40B4-BE49-F238E27FC236}">
                <a16:creationId xmlns:a16="http://schemas.microsoft.com/office/drawing/2014/main" id="{ADA3592B-F9C7-1527-A765-D27CEBECE088}"/>
              </a:ext>
            </a:extLst>
          </p:cNvPr>
          <p:cNvSpPr txBox="1"/>
          <p:nvPr/>
        </p:nvSpPr>
        <p:spPr>
          <a:xfrm rot="10800000" flipV="1">
            <a:off x="2608066" y="3324816"/>
            <a:ext cx="9005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Sept</a:t>
            </a:r>
            <a:endParaRPr kumimoji="0" lang="en-US" sz="1200" b="0" i="0" u="none" strike="noStrike" kern="1200" cap="none" spc="0" normalizeH="0" baseline="0" noProof="0">
              <a:ln>
                <a:noFill/>
              </a:ln>
              <a:solidFill>
                <a:srgbClr val="F8C041"/>
              </a:solidFill>
              <a:effectLst/>
              <a:uLnTx/>
              <a:uFillTx/>
              <a:latin typeface="Ebrima"/>
              <a:ea typeface="Ebrima"/>
              <a:cs typeface="Ebri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2025</a:t>
            </a:r>
          </a:p>
        </p:txBody>
      </p:sp>
      <p:sp>
        <p:nvSpPr>
          <p:cNvPr id="13" name="TextBox 12">
            <a:extLst>
              <a:ext uri="{FF2B5EF4-FFF2-40B4-BE49-F238E27FC236}">
                <a16:creationId xmlns:a16="http://schemas.microsoft.com/office/drawing/2014/main" id="{C04F6EE5-2C32-B7F1-293C-A6A2511F1052}"/>
              </a:ext>
            </a:extLst>
          </p:cNvPr>
          <p:cNvSpPr txBox="1"/>
          <p:nvPr/>
        </p:nvSpPr>
        <p:spPr>
          <a:xfrm>
            <a:off x="1109815" y="1654307"/>
            <a:ext cx="37573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Dependent evidence (#1)</a:t>
            </a: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Broad Locations Study </a:t>
            </a: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Settlement Role &amp; Function Study </a:t>
            </a:r>
          </a:p>
        </p:txBody>
      </p:sp>
      <p:sp>
        <p:nvSpPr>
          <p:cNvPr id="14" name="TextBox 13">
            <a:extLst>
              <a:ext uri="{FF2B5EF4-FFF2-40B4-BE49-F238E27FC236}">
                <a16:creationId xmlns:a16="http://schemas.microsoft.com/office/drawing/2014/main" id="{70ABEEA4-3774-55D8-11CF-D4A41BCD3DB1}"/>
              </a:ext>
            </a:extLst>
          </p:cNvPr>
          <p:cNvSpPr txBox="1"/>
          <p:nvPr/>
        </p:nvSpPr>
        <p:spPr>
          <a:xfrm>
            <a:off x="1774809" y="3314197"/>
            <a:ext cx="66545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July 2025</a:t>
            </a:r>
            <a:endParaRPr kumimoji="0" lang="en-US" sz="1200" b="0" i="0" u="none" strike="noStrike" kern="1200" cap="none" spc="0" normalizeH="0" baseline="0" noProof="0">
              <a:ln>
                <a:noFill/>
              </a:ln>
              <a:solidFill>
                <a:srgbClr val="FFFFFF"/>
              </a:solidFill>
              <a:effectLst/>
              <a:uLnTx/>
              <a:uFillTx/>
              <a:latin typeface="Ebrima"/>
              <a:ea typeface="Ebrima"/>
              <a:cs typeface="Ebrima"/>
            </a:endParaRPr>
          </a:p>
        </p:txBody>
      </p:sp>
      <p:sp>
        <p:nvSpPr>
          <p:cNvPr id="16" name="TextBox 15">
            <a:extLst>
              <a:ext uri="{FF2B5EF4-FFF2-40B4-BE49-F238E27FC236}">
                <a16:creationId xmlns:a16="http://schemas.microsoft.com/office/drawing/2014/main" id="{A499A3C0-C9EA-C9C0-4C03-89435CC6C715}"/>
              </a:ext>
            </a:extLst>
          </p:cNvPr>
          <p:cNvSpPr txBox="1"/>
          <p:nvPr/>
        </p:nvSpPr>
        <p:spPr>
          <a:xfrm rot="10800000" flipV="1">
            <a:off x="3212168" y="3399836"/>
            <a:ext cx="9243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Oct 2025</a:t>
            </a:r>
            <a:endParaRPr kumimoji="0" lang="en-US" sz="1800" b="0" i="0" u="none" strike="noStrike" kern="1200" cap="none" spc="0" normalizeH="0" baseline="0" noProof="0">
              <a:ln>
                <a:noFill/>
              </a:ln>
              <a:solidFill>
                <a:srgbClr val="F8C041"/>
              </a:solidFill>
              <a:effectLst/>
              <a:uLnTx/>
              <a:uFillTx/>
              <a:latin typeface="Ebrima"/>
              <a:ea typeface="+mn-ea"/>
              <a:cs typeface="+mn-cs"/>
            </a:endParaRPr>
          </a:p>
        </p:txBody>
      </p:sp>
      <p:sp>
        <p:nvSpPr>
          <p:cNvPr id="19" name="TextBox 18">
            <a:extLst>
              <a:ext uri="{FF2B5EF4-FFF2-40B4-BE49-F238E27FC236}">
                <a16:creationId xmlns:a16="http://schemas.microsoft.com/office/drawing/2014/main" id="{799EBEAD-811D-7AC0-F1F7-B39697CF3510}"/>
              </a:ext>
            </a:extLst>
          </p:cNvPr>
          <p:cNvSpPr txBox="1"/>
          <p:nvPr/>
        </p:nvSpPr>
        <p:spPr>
          <a:xfrm rot="10800000" flipV="1">
            <a:off x="4760602" y="3315989"/>
            <a:ext cx="686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Dec 2025</a:t>
            </a:r>
            <a:endParaRPr kumimoji="0" lang="en-US" sz="1200" b="0" i="0" u="none" strike="noStrike" kern="1200" cap="none" spc="0" normalizeH="0" baseline="0" noProof="0">
              <a:ln>
                <a:noFill/>
              </a:ln>
              <a:solidFill>
                <a:srgbClr val="F8C041"/>
              </a:solidFill>
              <a:effectLst/>
              <a:uLnTx/>
              <a:uFillTx/>
              <a:latin typeface="Ebrima"/>
              <a:ea typeface="+mn-ea"/>
              <a:cs typeface="+mn-cs"/>
            </a:endParaRPr>
          </a:p>
        </p:txBody>
      </p:sp>
      <p:sp>
        <p:nvSpPr>
          <p:cNvPr id="20" name="TextBox 19">
            <a:extLst>
              <a:ext uri="{FF2B5EF4-FFF2-40B4-BE49-F238E27FC236}">
                <a16:creationId xmlns:a16="http://schemas.microsoft.com/office/drawing/2014/main" id="{32E3D3D5-58C8-B12D-FE59-73D50DD892FC}"/>
              </a:ext>
            </a:extLst>
          </p:cNvPr>
          <p:cNvSpPr txBox="1"/>
          <p:nvPr/>
        </p:nvSpPr>
        <p:spPr>
          <a:xfrm rot="10800000" flipV="1">
            <a:off x="5313281" y="3309780"/>
            <a:ext cx="7814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2026</a:t>
            </a:r>
          </a:p>
        </p:txBody>
      </p:sp>
      <p:sp>
        <p:nvSpPr>
          <p:cNvPr id="21" name="TextBox 20">
            <a:extLst>
              <a:ext uri="{FF2B5EF4-FFF2-40B4-BE49-F238E27FC236}">
                <a16:creationId xmlns:a16="http://schemas.microsoft.com/office/drawing/2014/main" id="{0C745600-4B31-941C-535D-1F54330EAE44}"/>
              </a:ext>
            </a:extLst>
          </p:cNvPr>
          <p:cNvSpPr txBox="1"/>
          <p:nvPr/>
        </p:nvSpPr>
        <p:spPr>
          <a:xfrm rot="10800000" flipV="1">
            <a:off x="6958411" y="3292195"/>
            <a:ext cx="8410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June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2026</a:t>
            </a:r>
            <a:endParaRPr kumimoji="0" lang="en-US" sz="1200" b="0" i="0" u="none" strike="noStrike" kern="1200" cap="none" spc="0" normalizeH="0" baseline="0" noProof="0">
              <a:ln>
                <a:noFill/>
              </a:ln>
              <a:solidFill>
                <a:srgbClr val="F8C041"/>
              </a:solidFill>
              <a:effectLst/>
              <a:uLnTx/>
              <a:uFillTx/>
              <a:latin typeface="Ebrima"/>
              <a:ea typeface="Ebrima"/>
              <a:cs typeface="Ebrima"/>
            </a:endParaRPr>
          </a:p>
        </p:txBody>
      </p:sp>
      <p:sp>
        <p:nvSpPr>
          <p:cNvPr id="24" name="TextBox 23">
            <a:extLst>
              <a:ext uri="{FF2B5EF4-FFF2-40B4-BE49-F238E27FC236}">
                <a16:creationId xmlns:a16="http://schemas.microsoft.com/office/drawing/2014/main" id="{9448E001-9E94-CB97-7243-879BE2E251EB}"/>
              </a:ext>
            </a:extLst>
          </p:cNvPr>
          <p:cNvSpPr txBox="1"/>
          <p:nvPr/>
        </p:nvSpPr>
        <p:spPr>
          <a:xfrm>
            <a:off x="1659443" y="5136747"/>
            <a:ext cx="29906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Dependent evidence (#2)</a:t>
            </a:r>
            <a:endParaRPr kumimoji="0" lang="en-US" sz="1800" b="0" i="0" u="none" strike="noStrike" kern="1200" cap="none" spc="0" normalizeH="0" baseline="0" noProof="0" dirty="0">
              <a:ln>
                <a:noFill/>
              </a:ln>
              <a:solidFill>
                <a:srgbClr val="F8C041"/>
              </a:solidFill>
              <a:effectLst/>
              <a:uLnTx/>
              <a:uFillTx/>
              <a:latin typeface="Ebri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Integrated Impact Assessment</a:t>
            </a: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Strategic Housing and Economic Land Availability Assessment Update</a:t>
            </a: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Moreton-in-Marsh Feasibility Study Part 1</a:t>
            </a:r>
          </a:p>
        </p:txBody>
      </p:sp>
      <p:cxnSp>
        <p:nvCxnSpPr>
          <p:cNvPr id="28" name="Straight Arrow Connector 27">
            <a:extLst>
              <a:ext uri="{FF2B5EF4-FFF2-40B4-BE49-F238E27FC236}">
                <a16:creationId xmlns:a16="http://schemas.microsoft.com/office/drawing/2014/main" id="{48B1C34E-19B4-F3EA-C180-A060F7DC6317}"/>
              </a:ext>
            </a:extLst>
          </p:cNvPr>
          <p:cNvCxnSpPr>
            <a:cxnSpLocks/>
          </p:cNvCxnSpPr>
          <p:nvPr/>
        </p:nvCxnSpPr>
        <p:spPr>
          <a:xfrm>
            <a:off x="2072356" y="2300638"/>
            <a:ext cx="0" cy="927798"/>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699465C-2296-4BFB-8BDA-F85DD96F9F14}"/>
              </a:ext>
            </a:extLst>
          </p:cNvPr>
          <p:cNvCxnSpPr>
            <a:cxnSpLocks/>
          </p:cNvCxnSpPr>
          <p:nvPr/>
        </p:nvCxnSpPr>
        <p:spPr>
          <a:xfrm>
            <a:off x="3632676" y="2935307"/>
            <a:ext cx="5953" cy="297848"/>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0A46349-2CC2-67C1-783F-8881F0B9925E}"/>
              </a:ext>
            </a:extLst>
          </p:cNvPr>
          <p:cNvSpPr txBox="1"/>
          <p:nvPr/>
        </p:nvSpPr>
        <p:spPr>
          <a:xfrm>
            <a:off x="2798152" y="2491699"/>
            <a:ext cx="16615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Reg.18 consultation sign off</a:t>
            </a:r>
            <a:endParaRPr kumimoji="0" lang="en-US" sz="1200" b="0" i="0" u="none" strike="noStrike" kern="1200" cap="none" spc="0" normalizeH="0" baseline="0" noProof="0" dirty="0">
              <a:ln>
                <a:noFill/>
              </a:ln>
              <a:solidFill>
                <a:srgbClr val="F8C041"/>
              </a:solidFill>
              <a:effectLst/>
              <a:uLnTx/>
              <a:uFillTx/>
              <a:latin typeface="Ebrima"/>
              <a:ea typeface="Ebrima"/>
              <a:cs typeface="Ebrima"/>
            </a:endParaRPr>
          </a:p>
        </p:txBody>
      </p:sp>
      <p:sp>
        <p:nvSpPr>
          <p:cNvPr id="33" name="TextBox 32">
            <a:extLst>
              <a:ext uri="{FF2B5EF4-FFF2-40B4-BE49-F238E27FC236}">
                <a16:creationId xmlns:a16="http://schemas.microsoft.com/office/drawing/2014/main" id="{B3A7EBAF-9D01-54B5-A72E-E3128BD69926}"/>
              </a:ext>
            </a:extLst>
          </p:cNvPr>
          <p:cNvSpPr txBox="1"/>
          <p:nvPr/>
        </p:nvSpPr>
        <p:spPr>
          <a:xfrm>
            <a:off x="4183085" y="4359261"/>
            <a:ext cx="1130196"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82F36"/>
                </a:solidFill>
                <a:effectLst/>
                <a:uLnTx/>
                <a:uFillTx/>
                <a:latin typeface="Ebrima"/>
                <a:ea typeface="+mn-ea"/>
                <a:cs typeface="+mn-cs"/>
              </a:rPr>
              <a:t>Reg.18 consultation launch</a:t>
            </a:r>
            <a:br>
              <a:rPr kumimoji="0" lang="en-US" sz="1200" b="1" i="0" u="none" strike="noStrike" kern="1200" cap="none" spc="0" normalizeH="0" baseline="0" noProof="0" dirty="0">
                <a:ln>
                  <a:noFill/>
                </a:ln>
                <a:solidFill>
                  <a:srgbClr val="082F36"/>
                </a:solidFill>
                <a:effectLst/>
                <a:uLnTx/>
                <a:uFillTx/>
                <a:latin typeface="Ebrima"/>
                <a:ea typeface="+mn-ea"/>
                <a:cs typeface="+mn-cs"/>
              </a:rPr>
            </a:br>
            <a:r>
              <a:rPr kumimoji="0" lang="en-US" sz="1200" b="1" i="0" u="none" strike="noStrike" kern="1200" cap="none" spc="0" normalizeH="0" baseline="0" noProof="0" dirty="0">
                <a:ln>
                  <a:noFill/>
                </a:ln>
                <a:solidFill>
                  <a:srgbClr val="082F36"/>
                </a:solidFill>
                <a:effectLst/>
                <a:uLnTx/>
                <a:uFillTx/>
                <a:latin typeface="Ebrima"/>
                <a:ea typeface="+mn-ea"/>
                <a:cs typeface="+mn-cs"/>
              </a:rPr>
              <a:t>(7 weeks)</a:t>
            </a:r>
            <a:endParaRPr kumimoji="0" lang="en-US" sz="1800" b="0" i="0" u="none" strike="noStrike" kern="1200" cap="none" spc="0" normalizeH="0" baseline="0" noProof="0" dirty="0">
              <a:ln>
                <a:noFill/>
              </a:ln>
              <a:solidFill>
                <a:srgbClr val="082F36"/>
              </a:solidFill>
              <a:effectLst/>
              <a:uLnTx/>
              <a:uFillTx/>
              <a:latin typeface="Ebrima"/>
              <a:ea typeface="+mn-ea"/>
              <a:cs typeface="+mn-cs"/>
            </a:endParaRPr>
          </a:p>
        </p:txBody>
      </p:sp>
      <p:sp>
        <p:nvSpPr>
          <p:cNvPr id="34" name="TextBox 33">
            <a:extLst>
              <a:ext uri="{FF2B5EF4-FFF2-40B4-BE49-F238E27FC236}">
                <a16:creationId xmlns:a16="http://schemas.microsoft.com/office/drawing/2014/main" id="{081B72A9-3A7A-94A1-9D6D-83243ADA99E9}"/>
              </a:ext>
            </a:extLst>
          </p:cNvPr>
          <p:cNvSpPr txBox="1"/>
          <p:nvPr/>
        </p:nvSpPr>
        <p:spPr>
          <a:xfrm>
            <a:off x="4364060" y="150495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mn-ea"/>
                <a:cs typeface="+mn-cs"/>
              </a:rPr>
              <a:t>Reg.19 dependent main evidence base (#3)</a:t>
            </a:r>
            <a:endParaRPr kumimoji="0" lang="en-US" sz="1200" b="1" i="0" u="none" strike="noStrike" kern="1200" cap="none" spc="0" normalizeH="0" baseline="0" noProof="0" dirty="0">
              <a:ln>
                <a:noFill/>
              </a:ln>
              <a:solidFill>
                <a:srgbClr val="F8C041"/>
              </a:solidFill>
              <a:effectLst/>
              <a:uLnTx/>
              <a:uFillTx/>
              <a:latin typeface="Ebrima"/>
              <a:ea typeface="Ebrima"/>
              <a:cs typeface="Ebrima"/>
            </a:endParaRPr>
          </a:p>
        </p:txBody>
      </p:sp>
      <p:cxnSp>
        <p:nvCxnSpPr>
          <p:cNvPr id="35" name="Straight Arrow Connector 34">
            <a:extLst>
              <a:ext uri="{FF2B5EF4-FFF2-40B4-BE49-F238E27FC236}">
                <a16:creationId xmlns:a16="http://schemas.microsoft.com/office/drawing/2014/main" id="{3B96923C-7C13-316D-60B3-05388A09339A}"/>
              </a:ext>
            </a:extLst>
          </p:cNvPr>
          <p:cNvCxnSpPr>
            <a:cxnSpLocks/>
          </p:cNvCxnSpPr>
          <p:nvPr/>
        </p:nvCxnSpPr>
        <p:spPr>
          <a:xfrm flipH="1">
            <a:off x="5089990" y="2111979"/>
            <a:ext cx="13730" cy="1116163"/>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C519E3F-E50F-0868-FACE-E9D9F2DED0BD}"/>
              </a:ext>
            </a:extLst>
          </p:cNvPr>
          <p:cNvSpPr txBox="1"/>
          <p:nvPr/>
        </p:nvSpPr>
        <p:spPr>
          <a:xfrm>
            <a:off x="5231856" y="4278792"/>
            <a:ext cx="15731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Dependent evidence #4</a:t>
            </a:r>
            <a:r>
              <a:rPr kumimoji="0" lang="en-US" sz="1200" b="0" i="0" u="none" strike="noStrike" kern="1200" cap="none" spc="0" normalizeH="0" baseline="0" noProof="0" dirty="0">
                <a:ln>
                  <a:noFill/>
                </a:ln>
                <a:solidFill>
                  <a:srgbClr val="F8C041"/>
                </a:solidFill>
                <a:effectLst/>
                <a:uLnTx/>
                <a:uFillTx/>
                <a:latin typeface="Ebrima"/>
                <a:ea typeface="Ebrima"/>
                <a:cs typeface="Ebrima"/>
              </a:rPr>
              <a:t> Transport Modelling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&amp; Infrastructure Delivery Plan</a:t>
            </a:r>
          </a:p>
        </p:txBody>
      </p:sp>
      <p:cxnSp>
        <p:nvCxnSpPr>
          <p:cNvPr id="37" name="Straight Arrow Connector 36">
            <a:extLst>
              <a:ext uri="{FF2B5EF4-FFF2-40B4-BE49-F238E27FC236}">
                <a16:creationId xmlns:a16="http://schemas.microsoft.com/office/drawing/2014/main" id="{97922998-7263-2707-60DC-9AAFEB9A5FC0}"/>
              </a:ext>
            </a:extLst>
          </p:cNvPr>
          <p:cNvCxnSpPr>
            <a:cxnSpLocks/>
          </p:cNvCxnSpPr>
          <p:nvPr/>
        </p:nvCxnSpPr>
        <p:spPr>
          <a:xfrm>
            <a:off x="4681640" y="3833740"/>
            <a:ext cx="0" cy="445052"/>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46DA06E-36C6-4B0D-3359-EC0BDCA14E00}"/>
              </a:ext>
            </a:extLst>
          </p:cNvPr>
          <p:cNvCxnSpPr>
            <a:cxnSpLocks/>
          </p:cNvCxnSpPr>
          <p:nvPr/>
        </p:nvCxnSpPr>
        <p:spPr>
          <a:xfrm>
            <a:off x="5735660" y="3828824"/>
            <a:ext cx="0" cy="449968"/>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54227A2-2C93-CEF4-3648-C6A3D4181AF5}"/>
              </a:ext>
            </a:extLst>
          </p:cNvPr>
          <p:cNvSpPr txBox="1"/>
          <p:nvPr/>
        </p:nvSpPr>
        <p:spPr>
          <a:xfrm rot="10800000" flipV="1">
            <a:off x="6199987" y="3292129"/>
            <a:ext cx="8291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April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2026</a:t>
            </a:r>
          </a:p>
        </p:txBody>
      </p:sp>
      <p:cxnSp>
        <p:nvCxnSpPr>
          <p:cNvPr id="40" name="Straight Arrow Connector 39">
            <a:extLst>
              <a:ext uri="{FF2B5EF4-FFF2-40B4-BE49-F238E27FC236}">
                <a16:creationId xmlns:a16="http://schemas.microsoft.com/office/drawing/2014/main" id="{2EA1D537-88C6-6A86-43AA-E2DFC63D0489}"/>
              </a:ext>
            </a:extLst>
          </p:cNvPr>
          <p:cNvCxnSpPr>
            <a:cxnSpLocks/>
          </p:cNvCxnSpPr>
          <p:nvPr/>
        </p:nvCxnSpPr>
        <p:spPr>
          <a:xfrm>
            <a:off x="6496121" y="2956192"/>
            <a:ext cx="0" cy="267924"/>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77ABEA5-6A74-B0C0-B23A-B953D2327786}"/>
              </a:ext>
            </a:extLst>
          </p:cNvPr>
          <p:cNvSpPr txBox="1"/>
          <p:nvPr/>
        </p:nvSpPr>
        <p:spPr>
          <a:xfrm>
            <a:off x="6029920" y="1916242"/>
            <a:ext cx="16147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Dependent evidence (#5)</a:t>
            </a: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Strategic site viability assessment</a:t>
            </a:r>
          </a:p>
        </p:txBody>
      </p:sp>
      <p:sp>
        <p:nvSpPr>
          <p:cNvPr id="45" name="TextBox 44">
            <a:extLst>
              <a:ext uri="{FF2B5EF4-FFF2-40B4-BE49-F238E27FC236}">
                <a16:creationId xmlns:a16="http://schemas.microsoft.com/office/drawing/2014/main" id="{345550EE-17BD-89C1-74AB-5CD720AB8662}"/>
              </a:ext>
            </a:extLst>
          </p:cNvPr>
          <p:cNvSpPr txBox="1"/>
          <p:nvPr/>
        </p:nvSpPr>
        <p:spPr>
          <a:xfrm>
            <a:off x="6837314" y="4602586"/>
            <a:ext cx="14097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mn-ea"/>
                <a:cs typeface="+mn-cs"/>
              </a:rPr>
              <a:t>Reg.19 consultation sign off</a:t>
            </a:r>
            <a:endParaRPr kumimoji="0" lang="en-US"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47" name="TextBox 46">
            <a:extLst>
              <a:ext uri="{FF2B5EF4-FFF2-40B4-BE49-F238E27FC236}">
                <a16:creationId xmlns:a16="http://schemas.microsoft.com/office/drawing/2014/main" id="{7F3ED62E-FA13-B19A-8319-E859807A68E5}"/>
              </a:ext>
            </a:extLst>
          </p:cNvPr>
          <p:cNvSpPr txBox="1"/>
          <p:nvPr/>
        </p:nvSpPr>
        <p:spPr>
          <a:xfrm rot="10800000" flipV="1">
            <a:off x="7622968" y="3324463"/>
            <a:ext cx="9838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June- Aug</a:t>
            </a:r>
            <a:endParaRPr kumimoji="0" lang="en-US" sz="1800" b="0" i="0" u="none" strike="noStrike" kern="1200" cap="none" spc="0" normalizeH="0" baseline="0" noProof="0">
              <a:ln>
                <a:noFill/>
              </a:ln>
              <a:solidFill>
                <a:srgbClr val="F8C041"/>
              </a:solidFill>
              <a:effectLst/>
              <a:uLnTx/>
              <a:uFillTx/>
              <a:latin typeface="Ebri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2026</a:t>
            </a:r>
            <a:endParaRPr kumimoji="0" lang="en-US" sz="1200" b="1" i="0" u="none" strike="noStrike" kern="1200" cap="none" spc="0" normalizeH="0" baseline="0" noProof="0">
              <a:ln>
                <a:noFill/>
              </a:ln>
              <a:solidFill>
                <a:srgbClr val="F8C041"/>
              </a:solidFill>
              <a:effectLst/>
              <a:uLnTx/>
              <a:uFillTx/>
              <a:latin typeface="Ebrima"/>
              <a:ea typeface="Ebrima"/>
              <a:cs typeface="Ebrima"/>
            </a:endParaRPr>
          </a:p>
        </p:txBody>
      </p:sp>
      <p:sp>
        <p:nvSpPr>
          <p:cNvPr id="49" name="TextBox 48">
            <a:extLst>
              <a:ext uri="{FF2B5EF4-FFF2-40B4-BE49-F238E27FC236}">
                <a16:creationId xmlns:a16="http://schemas.microsoft.com/office/drawing/2014/main" id="{B10DE514-62EF-0D1C-E1DF-B2D525628B0E}"/>
              </a:ext>
            </a:extLst>
          </p:cNvPr>
          <p:cNvSpPr txBox="1"/>
          <p:nvPr/>
        </p:nvSpPr>
        <p:spPr>
          <a:xfrm>
            <a:off x="7658370" y="2168534"/>
            <a:ext cx="10882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82F36"/>
                </a:solidFill>
                <a:effectLst/>
                <a:uLnTx/>
                <a:uFillTx/>
                <a:latin typeface="Ebrima"/>
                <a:ea typeface="+mn-ea"/>
                <a:cs typeface="+mn-cs"/>
              </a:rPr>
              <a:t>Reg.19 consultation (6 weeks)</a:t>
            </a:r>
            <a:endParaRPr kumimoji="0" lang="en-US" sz="1800" b="0" i="0" u="none" strike="noStrike" kern="1200" cap="none" spc="0" normalizeH="0" baseline="0" noProof="0" dirty="0">
              <a:ln>
                <a:noFill/>
              </a:ln>
              <a:solidFill>
                <a:srgbClr val="082F36"/>
              </a:solidFill>
              <a:effectLst/>
              <a:uLnTx/>
              <a:uFillTx/>
              <a:latin typeface="Ebrima"/>
              <a:ea typeface="+mn-ea"/>
              <a:cs typeface="+mn-cs"/>
            </a:endParaRPr>
          </a:p>
        </p:txBody>
      </p:sp>
      <p:sp>
        <p:nvSpPr>
          <p:cNvPr id="50" name="TextBox 49">
            <a:extLst>
              <a:ext uri="{FF2B5EF4-FFF2-40B4-BE49-F238E27FC236}">
                <a16:creationId xmlns:a16="http://schemas.microsoft.com/office/drawing/2014/main" id="{A13F6F9C-0090-7192-60AA-672E7941A490}"/>
              </a:ext>
            </a:extLst>
          </p:cNvPr>
          <p:cNvSpPr txBox="1"/>
          <p:nvPr/>
        </p:nvSpPr>
        <p:spPr>
          <a:xfrm rot="10800000" flipV="1">
            <a:off x="8747849" y="3319483"/>
            <a:ext cx="971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Aug -Nov</a:t>
            </a:r>
            <a:endParaRPr kumimoji="0" lang="en-US" sz="1800" b="0" i="0" u="none" strike="noStrike" kern="1200" cap="none" spc="0" normalizeH="0" baseline="0" noProof="0">
              <a:ln>
                <a:noFill/>
              </a:ln>
              <a:solidFill>
                <a:srgbClr val="F8C041"/>
              </a:solidFill>
              <a:effectLst/>
              <a:uLnTx/>
              <a:uFillTx/>
              <a:latin typeface="Ebrima"/>
              <a:ea typeface="Ebrima"/>
              <a:cs typeface="Ebri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2026</a:t>
            </a:r>
            <a:endParaRPr kumimoji="0" lang="en-US" sz="1200" b="1" i="0" u="none" strike="noStrike" kern="1200" cap="none" spc="0" normalizeH="0" baseline="0" noProof="0">
              <a:ln>
                <a:noFill/>
              </a:ln>
              <a:solidFill>
                <a:srgbClr val="F8C041"/>
              </a:solidFill>
              <a:effectLst/>
              <a:uLnTx/>
              <a:uFillTx/>
              <a:latin typeface="Ebrima"/>
              <a:ea typeface="Ebrima"/>
              <a:cs typeface="Ebrima"/>
            </a:endParaRPr>
          </a:p>
        </p:txBody>
      </p:sp>
      <p:cxnSp>
        <p:nvCxnSpPr>
          <p:cNvPr id="52" name="Straight Arrow Connector 51">
            <a:extLst>
              <a:ext uri="{FF2B5EF4-FFF2-40B4-BE49-F238E27FC236}">
                <a16:creationId xmlns:a16="http://schemas.microsoft.com/office/drawing/2014/main" id="{4C0C8D03-6D76-348A-FC91-67A0D7930BDB}"/>
              </a:ext>
            </a:extLst>
          </p:cNvPr>
          <p:cNvCxnSpPr>
            <a:cxnSpLocks/>
          </p:cNvCxnSpPr>
          <p:nvPr/>
        </p:nvCxnSpPr>
        <p:spPr>
          <a:xfrm>
            <a:off x="9235669" y="3822645"/>
            <a:ext cx="0" cy="405917"/>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B843D1D-E63B-0567-2D65-A0DB0555B89D}"/>
              </a:ext>
            </a:extLst>
          </p:cNvPr>
          <p:cNvSpPr txBox="1"/>
          <p:nvPr/>
        </p:nvSpPr>
        <p:spPr>
          <a:xfrm>
            <a:off x="8710088" y="4233254"/>
            <a:ext cx="14097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mn-ea"/>
                <a:cs typeface="+mn-cs"/>
              </a:rPr>
              <a:t>Development of the final draft Local plan and supporting evidence</a:t>
            </a:r>
            <a:endParaRPr kumimoji="0" lang="en-US" sz="1200" b="1" i="0" u="none" strike="noStrike" kern="1200" cap="none" spc="0" normalizeH="0" baseline="0" noProof="0" dirty="0">
              <a:ln>
                <a:noFill/>
              </a:ln>
              <a:solidFill>
                <a:srgbClr val="F8C041"/>
              </a:solidFill>
              <a:effectLst/>
              <a:uLnTx/>
              <a:uFillTx/>
              <a:latin typeface="Ebrima"/>
              <a:ea typeface="Ebrima"/>
              <a:cs typeface="Ebrima"/>
            </a:endParaRPr>
          </a:p>
        </p:txBody>
      </p:sp>
      <p:cxnSp>
        <p:nvCxnSpPr>
          <p:cNvPr id="56" name="Straight Arrow Connector 55">
            <a:extLst>
              <a:ext uri="{FF2B5EF4-FFF2-40B4-BE49-F238E27FC236}">
                <a16:creationId xmlns:a16="http://schemas.microsoft.com/office/drawing/2014/main" id="{2DC8C930-5B35-F4E5-F010-C7E2DFEE6FDF}"/>
              </a:ext>
            </a:extLst>
          </p:cNvPr>
          <p:cNvCxnSpPr>
            <a:cxnSpLocks/>
          </p:cNvCxnSpPr>
          <p:nvPr/>
        </p:nvCxnSpPr>
        <p:spPr>
          <a:xfrm>
            <a:off x="10507931" y="2917711"/>
            <a:ext cx="0" cy="323352"/>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CAF3786-9964-94D1-6AF5-C2EF18BC2D78}"/>
              </a:ext>
            </a:extLst>
          </p:cNvPr>
          <p:cNvSpPr txBox="1"/>
          <p:nvPr/>
        </p:nvSpPr>
        <p:spPr>
          <a:xfrm>
            <a:off x="10073383" y="2021363"/>
            <a:ext cx="14097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mn-ea"/>
                <a:cs typeface="+mn-cs"/>
              </a:rPr>
              <a:t>Submission of the Local Plan  to the Inspectorate</a:t>
            </a:r>
            <a:endParaRPr kumimoji="0" lang="en-US" sz="1200" b="1" i="0" u="none" strike="noStrike" kern="1200" cap="none" spc="0" normalizeH="0" baseline="0" noProof="0" dirty="0">
              <a:ln>
                <a:noFill/>
              </a:ln>
              <a:solidFill>
                <a:srgbClr val="F8C041"/>
              </a:solidFill>
              <a:effectLst/>
              <a:uLnTx/>
              <a:uFillTx/>
              <a:latin typeface="Ebrima"/>
              <a:ea typeface="Ebrima"/>
              <a:cs typeface="Ebrima"/>
            </a:endParaRPr>
          </a:p>
        </p:txBody>
      </p:sp>
      <p:sp>
        <p:nvSpPr>
          <p:cNvPr id="61" name="TextBox 60">
            <a:extLst>
              <a:ext uri="{FF2B5EF4-FFF2-40B4-BE49-F238E27FC236}">
                <a16:creationId xmlns:a16="http://schemas.microsoft.com/office/drawing/2014/main" id="{AF6D2ABF-2AED-7BDE-2F06-5B4E41C23C02}"/>
              </a:ext>
            </a:extLst>
          </p:cNvPr>
          <p:cNvSpPr txBox="1"/>
          <p:nvPr/>
        </p:nvSpPr>
        <p:spPr>
          <a:xfrm rot="10800000" flipV="1">
            <a:off x="4056070" y="3325774"/>
            <a:ext cx="6743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Nov</a:t>
            </a:r>
            <a:endParaRPr kumimoji="0" lang="en-US" sz="1200" b="0" i="0" u="none" strike="noStrike" kern="1200" cap="none" spc="0" normalizeH="0" baseline="0" noProof="0">
              <a:ln>
                <a:noFill/>
              </a:ln>
              <a:solidFill>
                <a:srgbClr val="F8C041"/>
              </a:solidFill>
              <a:effectLst/>
              <a:uLnTx/>
              <a:uFillTx/>
              <a:latin typeface="Ebrima"/>
              <a:ea typeface="Ebrima"/>
              <a:cs typeface="Ebri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Ebrima"/>
                <a:ea typeface="Ebrima"/>
                <a:cs typeface="Ebrima"/>
              </a:rPr>
              <a:t>2025</a:t>
            </a:r>
            <a:endParaRPr kumimoji="0" lang="en-US" sz="1200" b="0" i="0" u="none" strike="noStrike" kern="1200" cap="none" spc="0" normalizeH="0" baseline="0" noProof="0">
              <a:ln>
                <a:noFill/>
              </a:ln>
              <a:solidFill>
                <a:srgbClr val="F8C041"/>
              </a:solidFill>
              <a:effectLst/>
              <a:uLnTx/>
              <a:uFillTx/>
              <a:latin typeface="Ebrima"/>
              <a:ea typeface="Ebrima"/>
              <a:cs typeface="Ebrima"/>
            </a:endParaRPr>
          </a:p>
        </p:txBody>
      </p:sp>
      <p:cxnSp>
        <p:nvCxnSpPr>
          <p:cNvPr id="62" name="Straight Arrow Connector 61">
            <a:extLst>
              <a:ext uri="{FF2B5EF4-FFF2-40B4-BE49-F238E27FC236}">
                <a16:creationId xmlns:a16="http://schemas.microsoft.com/office/drawing/2014/main" id="{EF1DC1D7-BF7C-4268-B1CF-9BC9CC81BCD3}"/>
              </a:ext>
            </a:extLst>
          </p:cNvPr>
          <p:cNvCxnSpPr>
            <a:cxnSpLocks/>
          </p:cNvCxnSpPr>
          <p:nvPr/>
        </p:nvCxnSpPr>
        <p:spPr>
          <a:xfrm>
            <a:off x="8114780" y="2860673"/>
            <a:ext cx="0" cy="363443"/>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Arrow: Down 4">
            <a:extLst>
              <a:ext uri="{FF2B5EF4-FFF2-40B4-BE49-F238E27FC236}">
                <a16:creationId xmlns:a16="http://schemas.microsoft.com/office/drawing/2014/main" id="{7F3AE41D-3568-8D25-C7EA-7E0691E78823}"/>
              </a:ext>
            </a:extLst>
          </p:cNvPr>
          <p:cNvSpPr/>
          <p:nvPr/>
        </p:nvSpPr>
        <p:spPr>
          <a:xfrm rot="16200000">
            <a:off x="1159785" y="3272497"/>
            <a:ext cx="484632" cy="543273"/>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9" name="TextBox 8">
            <a:extLst>
              <a:ext uri="{FF2B5EF4-FFF2-40B4-BE49-F238E27FC236}">
                <a16:creationId xmlns:a16="http://schemas.microsoft.com/office/drawing/2014/main" id="{7251CA69-27CC-6029-B4CA-8C1BB478A207}"/>
              </a:ext>
            </a:extLst>
          </p:cNvPr>
          <p:cNvSpPr txBox="1"/>
          <p:nvPr/>
        </p:nvSpPr>
        <p:spPr>
          <a:xfrm>
            <a:off x="198404" y="4092656"/>
            <a:ext cx="21948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Review started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8C041"/>
                </a:solidFill>
                <a:effectLst/>
                <a:uLnTx/>
                <a:uFillTx/>
                <a:latin typeface="Ebrima"/>
                <a:ea typeface="Ebrima"/>
                <a:cs typeface="Ebrima"/>
              </a:rPr>
              <a:t>2022 – early 2024: initial consultation and draft strategy</a:t>
            </a:r>
          </a:p>
        </p:txBody>
      </p:sp>
      <p:cxnSp>
        <p:nvCxnSpPr>
          <p:cNvPr id="17" name="Straight Arrow Connector 16">
            <a:extLst>
              <a:ext uri="{FF2B5EF4-FFF2-40B4-BE49-F238E27FC236}">
                <a16:creationId xmlns:a16="http://schemas.microsoft.com/office/drawing/2014/main" id="{ECB5E890-AD4E-B6A3-3277-80C25E656F17}"/>
              </a:ext>
            </a:extLst>
          </p:cNvPr>
          <p:cNvCxnSpPr>
            <a:cxnSpLocks/>
          </p:cNvCxnSpPr>
          <p:nvPr/>
        </p:nvCxnSpPr>
        <p:spPr>
          <a:xfrm>
            <a:off x="849843" y="3822646"/>
            <a:ext cx="0" cy="257456"/>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E37DB1B-A4F1-76D9-7751-90BD1B142581}"/>
              </a:ext>
            </a:extLst>
          </p:cNvPr>
          <p:cNvCxnSpPr>
            <a:cxnSpLocks/>
          </p:cNvCxnSpPr>
          <p:nvPr/>
        </p:nvCxnSpPr>
        <p:spPr>
          <a:xfrm>
            <a:off x="915319" y="2715828"/>
            <a:ext cx="419976" cy="508288"/>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0AC921D-F5F7-6BDB-E10A-2111DDFA3308}"/>
              </a:ext>
            </a:extLst>
          </p:cNvPr>
          <p:cNvSpPr/>
          <p:nvPr/>
        </p:nvSpPr>
        <p:spPr>
          <a:xfrm>
            <a:off x="10485737" y="4644611"/>
            <a:ext cx="1334018" cy="550959"/>
          </a:xfrm>
          <a:prstGeom prst="rect">
            <a:avLst/>
          </a:prstGeom>
          <a:solidFill>
            <a:srgbClr val="F8C0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cxnSp>
        <p:nvCxnSpPr>
          <p:cNvPr id="10" name="Straight Arrow Connector 9">
            <a:extLst>
              <a:ext uri="{FF2B5EF4-FFF2-40B4-BE49-F238E27FC236}">
                <a16:creationId xmlns:a16="http://schemas.microsoft.com/office/drawing/2014/main" id="{FC4F004D-F8BC-A0D0-143B-E242A1E9AADE}"/>
              </a:ext>
            </a:extLst>
          </p:cNvPr>
          <p:cNvCxnSpPr>
            <a:cxnSpLocks/>
            <a:stCxn id="6" idx="3"/>
          </p:cNvCxnSpPr>
          <p:nvPr/>
        </p:nvCxnSpPr>
        <p:spPr>
          <a:xfrm flipH="1">
            <a:off x="11639713" y="3533539"/>
            <a:ext cx="438395" cy="1069047"/>
          </a:xfrm>
          <a:prstGeom prst="straightConnector1">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4D49060-299C-4EEC-F64E-C639173BB1A6}"/>
              </a:ext>
            </a:extLst>
          </p:cNvPr>
          <p:cNvSpPr txBox="1"/>
          <p:nvPr/>
        </p:nvSpPr>
        <p:spPr>
          <a:xfrm>
            <a:off x="121003" y="2004765"/>
            <a:ext cx="12491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8C041"/>
                </a:solidFill>
                <a:effectLst/>
                <a:uLnTx/>
                <a:uFillTx/>
                <a:latin typeface="Ebrima"/>
                <a:ea typeface="Ebrima"/>
                <a:cs typeface="Ebrima"/>
              </a:rPr>
              <a:t>December 2024: n</a:t>
            </a:r>
            <a:r>
              <a:rPr kumimoji="0" lang="en-US" sz="1200" b="1" i="0" u="none" strike="noStrike" kern="1200" cap="none" spc="0" normalizeH="0" baseline="0" noProof="0" dirty="0" err="1">
                <a:ln>
                  <a:noFill/>
                </a:ln>
                <a:solidFill>
                  <a:srgbClr val="F8C041"/>
                </a:solidFill>
                <a:effectLst/>
                <a:uLnTx/>
                <a:uFillTx/>
                <a:latin typeface="Ebrima"/>
                <a:ea typeface="Ebrima"/>
                <a:cs typeface="Ebrima"/>
              </a:rPr>
              <a:t>ew</a:t>
            </a:r>
            <a:r>
              <a:rPr kumimoji="0" lang="en-US" sz="1200" b="1" i="0" u="none" strike="noStrike" kern="1200" cap="none" spc="0" normalizeH="0" baseline="0" noProof="0" dirty="0">
                <a:ln>
                  <a:noFill/>
                </a:ln>
                <a:solidFill>
                  <a:srgbClr val="F8C041"/>
                </a:solidFill>
                <a:effectLst/>
                <a:uLnTx/>
                <a:uFillTx/>
                <a:latin typeface="Ebrima"/>
                <a:ea typeface="Ebrima"/>
                <a:cs typeface="Ebrima"/>
              </a:rPr>
              <a:t> government housing targets</a:t>
            </a:r>
            <a:endParaRPr kumimoji="0" lang="en-US" sz="1200" b="0" i="0" u="none" strike="noStrike" kern="1200" cap="none" spc="0" normalizeH="0" baseline="0" noProof="0" dirty="0">
              <a:ln>
                <a:noFill/>
              </a:ln>
              <a:solidFill>
                <a:srgbClr val="F8C041"/>
              </a:solidFill>
              <a:effectLst/>
              <a:uLnTx/>
              <a:uFillTx/>
              <a:latin typeface="Ebrima"/>
              <a:ea typeface="Ebrima"/>
              <a:cs typeface="Ebrima"/>
            </a:endParaRPr>
          </a:p>
        </p:txBody>
      </p:sp>
      <p:sp>
        <p:nvSpPr>
          <p:cNvPr id="12" name="TextBox 11">
            <a:extLst>
              <a:ext uri="{FF2B5EF4-FFF2-40B4-BE49-F238E27FC236}">
                <a16:creationId xmlns:a16="http://schemas.microsoft.com/office/drawing/2014/main" id="{4EE855CC-BA3A-F42F-1566-90A7EC49D4E5}"/>
              </a:ext>
            </a:extLst>
          </p:cNvPr>
          <p:cNvSpPr txBox="1"/>
          <p:nvPr/>
        </p:nvSpPr>
        <p:spPr>
          <a:xfrm>
            <a:off x="10507931" y="4689096"/>
            <a:ext cx="14097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82F36"/>
                </a:solidFill>
                <a:effectLst/>
                <a:uLnTx/>
                <a:uFillTx/>
                <a:latin typeface="Ebrima"/>
                <a:ea typeface="+mn-ea"/>
                <a:cs typeface="+mn-cs"/>
              </a:rPr>
              <a:t>Examination in public - 2027</a:t>
            </a:r>
            <a:endParaRPr kumimoji="0" lang="en-US" sz="1200" b="1" i="0" u="none" strike="noStrike" kern="1200" cap="none" spc="0" normalizeH="0" baseline="0" noProof="0" dirty="0">
              <a:ln>
                <a:noFill/>
              </a:ln>
              <a:solidFill>
                <a:srgbClr val="082F36"/>
              </a:solidFill>
              <a:effectLst/>
              <a:uLnTx/>
              <a:uFillTx/>
              <a:latin typeface="Ebrima"/>
              <a:ea typeface="Ebrima"/>
              <a:cs typeface="Ebrima"/>
            </a:endParaRPr>
          </a:p>
        </p:txBody>
      </p:sp>
    </p:spTree>
    <p:extLst>
      <p:ext uri="{BB962C8B-B14F-4D97-AF65-F5344CB8AC3E}">
        <p14:creationId xmlns:p14="http://schemas.microsoft.com/office/powerpoint/2010/main" val="9308703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Mortgage outline">
            <a:extLst>
              <a:ext uri="{FF2B5EF4-FFF2-40B4-BE49-F238E27FC236}">
                <a16:creationId xmlns:a16="http://schemas.microsoft.com/office/drawing/2014/main" id="{DE02F857-9028-EA6C-09E5-F90414B6A1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031" y="2786433"/>
            <a:ext cx="3569918" cy="3569918"/>
          </a:xfrm>
          <a:prstGeom prst="rect">
            <a:avLst/>
          </a:prstGeom>
        </p:spPr>
      </p:pic>
      <p:sp>
        <p:nvSpPr>
          <p:cNvPr id="3" name="Footer Placeholder 2">
            <a:extLst>
              <a:ext uri="{FF2B5EF4-FFF2-40B4-BE49-F238E27FC236}">
                <a16:creationId xmlns:a16="http://schemas.microsoft.com/office/drawing/2014/main" id="{6360775D-CB41-A7E6-FEC7-2215ACD8B9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t>Cotswold District Council</a:t>
            </a:r>
            <a:endParaRPr kumimoji="0" lang="en-GB" sz="1200" b="0" i="0" u="none" strike="noStrike" kern="1200" cap="none" spc="0" normalizeH="0" baseline="0" noProof="0" dirty="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4" name="Slide Number Placeholder 3">
            <a:extLst>
              <a:ext uri="{FF2B5EF4-FFF2-40B4-BE49-F238E27FC236}">
                <a16:creationId xmlns:a16="http://schemas.microsoft.com/office/drawing/2014/main" id="{B07D15E0-5DA5-1792-370C-FEC868AC93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B5CC-A375-449C-B89D-FD2A30A7DA10}" type="slidenum">
              <a:rPr kumimoji="0" lang="en-GB" sz="1200" b="0" i="0" u="none" strike="noStrike" kern="1200" cap="none" spc="0" normalizeH="0" baseline="0" noProof="0" smtClean="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EBEED9"/>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Title 4">
            <a:extLst>
              <a:ext uri="{FF2B5EF4-FFF2-40B4-BE49-F238E27FC236}">
                <a16:creationId xmlns:a16="http://schemas.microsoft.com/office/drawing/2014/main" id="{AAA7E122-D09C-6241-D9D9-22B3B1F8B89A}"/>
              </a:ext>
            </a:extLst>
          </p:cNvPr>
          <p:cNvSpPr>
            <a:spLocks noGrp="1"/>
          </p:cNvSpPr>
          <p:nvPr>
            <p:ph type="title"/>
          </p:nvPr>
        </p:nvSpPr>
        <p:spPr>
          <a:xfrm>
            <a:off x="512523" y="152185"/>
            <a:ext cx="10515600" cy="1325563"/>
          </a:xfrm>
        </p:spPr>
        <p:txBody>
          <a:bodyPr/>
          <a:lstStyle/>
          <a:p>
            <a:r>
              <a:rPr lang="en-GB" dirty="0">
                <a:solidFill>
                  <a:srgbClr val="FEF2D9"/>
                </a:solidFill>
                <a:latin typeface="Gowun Batang" pitchFamily="2" charset="-127"/>
                <a:ea typeface="Gowun Batang" pitchFamily="2" charset="-127"/>
              </a:rPr>
              <a:t>Strategy options</a:t>
            </a:r>
          </a:p>
        </p:txBody>
      </p:sp>
      <p:sp>
        <p:nvSpPr>
          <p:cNvPr id="7" name="Oval 2">
            <a:extLst>
              <a:ext uri="{FF2B5EF4-FFF2-40B4-BE49-F238E27FC236}">
                <a16:creationId xmlns:a16="http://schemas.microsoft.com/office/drawing/2014/main" id="{2A094FBA-787B-1E05-0CA9-AC3639AFD044}"/>
              </a:ext>
            </a:extLst>
          </p:cNvPr>
          <p:cNvSpPr/>
          <p:nvPr/>
        </p:nvSpPr>
        <p:spPr>
          <a:xfrm>
            <a:off x="-17368" y="1469835"/>
            <a:ext cx="4522939" cy="2376069"/>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64226"/>
              </a:solidFill>
              <a:effectLst/>
              <a:uLnTx/>
              <a:uFillTx/>
              <a:latin typeface="Ebrima"/>
              <a:ea typeface="+mn-ea"/>
              <a:cs typeface="+mn-cs"/>
            </a:endParaRPr>
          </a:p>
        </p:txBody>
      </p:sp>
      <p:sp>
        <p:nvSpPr>
          <p:cNvPr id="8" name="TextBox 7">
            <a:extLst>
              <a:ext uri="{FF2B5EF4-FFF2-40B4-BE49-F238E27FC236}">
                <a16:creationId xmlns:a16="http://schemas.microsoft.com/office/drawing/2014/main" id="{6446E462-52B6-B747-42BC-FFFE51736366}"/>
              </a:ext>
            </a:extLst>
          </p:cNvPr>
          <p:cNvSpPr txBox="1"/>
          <p:nvPr/>
        </p:nvSpPr>
        <p:spPr>
          <a:xfrm>
            <a:off x="550264" y="1677072"/>
            <a:ext cx="372127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64226"/>
                </a:solidFill>
                <a:effectLst/>
                <a:uLnTx/>
                <a:uFillTx/>
                <a:latin typeface="Ebrima"/>
                <a:ea typeface="+mn-ea"/>
                <a:cs typeface="+mn-cs"/>
              </a:rPr>
              <a:t>The government wants the council to plan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64226"/>
                </a:solidFill>
                <a:effectLst/>
                <a:uLnTx/>
                <a:uFillTx/>
                <a:latin typeface="Ebrima"/>
                <a:ea typeface="+mn-ea"/>
                <a:cs typeface="+mn-cs"/>
              </a:rPr>
              <a:t>18,650</a:t>
            </a:r>
            <a:r>
              <a:rPr kumimoji="0" lang="en-GB" sz="2000" b="1" i="0" u="none" strike="noStrike" kern="1200" cap="none" spc="0" normalizeH="0" baseline="0" noProof="0" dirty="0">
                <a:ln>
                  <a:noFill/>
                </a:ln>
                <a:solidFill>
                  <a:srgbClr val="164226"/>
                </a:solidFill>
                <a:effectLst/>
                <a:uLnTx/>
                <a:uFillTx/>
                <a:latin typeface="Ebrim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64226"/>
                </a:solidFill>
                <a:effectLst/>
                <a:uLnTx/>
                <a:uFillTx/>
                <a:latin typeface="Ebrima"/>
                <a:ea typeface="+mn-ea"/>
                <a:cs typeface="+mn-cs"/>
              </a:rPr>
              <a:t>new homes between now and 2043…</a:t>
            </a:r>
          </a:p>
        </p:txBody>
      </p:sp>
      <p:sp>
        <p:nvSpPr>
          <p:cNvPr id="9" name="Oval 2">
            <a:extLst>
              <a:ext uri="{FF2B5EF4-FFF2-40B4-BE49-F238E27FC236}">
                <a16:creationId xmlns:a16="http://schemas.microsoft.com/office/drawing/2014/main" id="{475572E6-ED57-ACC9-FC31-103D839B54B2}"/>
              </a:ext>
            </a:extLst>
          </p:cNvPr>
          <p:cNvSpPr/>
          <p:nvPr/>
        </p:nvSpPr>
        <p:spPr>
          <a:xfrm>
            <a:off x="4097983" y="1154014"/>
            <a:ext cx="3175795" cy="1621187"/>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10" name="TextBox 9">
            <a:extLst>
              <a:ext uri="{FF2B5EF4-FFF2-40B4-BE49-F238E27FC236}">
                <a16:creationId xmlns:a16="http://schemas.microsoft.com/office/drawing/2014/main" id="{53320C08-6DB3-D49E-7256-7DCA37E70BDC}"/>
              </a:ext>
            </a:extLst>
          </p:cNvPr>
          <p:cNvSpPr txBox="1"/>
          <p:nvPr/>
        </p:nvSpPr>
        <p:spPr>
          <a:xfrm>
            <a:off x="4382094" y="1338701"/>
            <a:ext cx="2244825"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64226"/>
                </a:solidFill>
                <a:effectLst/>
                <a:uLnTx/>
                <a:uFillTx/>
                <a:latin typeface="Ebrima"/>
                <a:ea typeface="+mn-ea"/>
                <a:cs typeface="+mn-cs"/>
              </a:rPr>
              <a:t>…we’ve set out </a:t>
            </a:r>
            <a:r>
              <a:rPr kumimoji="0" lang="en-GB" sz="2800" b="1" i="0" u="none" strike="noStrike" kern="1200" cap="none" spc="0" normalizeH="0" baseline="0" noProof="0" dirty="0">
                <a:ln>
                  <a:noFill/>
                </a:ln>
                <a:solidFill>
                  <a:srgbClr val="164226"/>
                </a:solidFill>
                <a:effectLst/>
                <a:uLnTx/>
                <a:uFillTx/>
                <a:latin typeface="Ebrima"/>
                <a:ea typeface="+mn-ea"/>
                <a:cs typeface="+mn-cs"/>
              </a:rPr>
              <a:t>7</a:t>
            </a:r>
            <a:r>
              <a:rPr kumimoji="0" lang="en-GB" sz="2000" b="1" i="0" u="none" strike="noStrike" kern="1200" cap="none" spc="0" normalizeH="0" baseline="0" noProof="0" dirty="0">
                <a:ln>
                  <a:noFill/>
                </a:ln>
                <a:solidFill>
                  <a:srgbClr val="164226"/>
                </a:solidFill>
                <a:effectLst/>
                <a:uLnTx/>
                <a:uFillTx/>
                <a:latin typeface="Ebrima"/>
                <a:ea typeface="+mn-ea"/>
                <a:cs typeface="+mn-cs"/>
              </a:rPr>
              <a:t> options for doing this</a:t>
            </a:r>
          </a:p>
        </p:txBody>
      </p:sp>
      <p:grpSp>
        <p:nvGrpSpPr>
          <p:cNvPr id="12" name="Group 11">
            <a:extLst>
              <a:ext uri="{FF2B5EF4-FFF2-40B4-BE49-F238E27FC236}">
                <a16:creationId xmlns:a16="http://schemas.microsoft.com/office/drawing/2014/main" id="{6D51FD12-EDDA-85C5-79B7-18D1852F28C0}"/>
              </a:ext>
            </a:extLst>
          </p:cNvPr>
          <p:cNvGrpSpPr/>
          <p:nvPr/>
        </p:nvGrpSpPr>
        <p:grpSpPr>
          <a:xfrm>
            <a:off x="6289500" y="1869045"/>
            <a:ext cx="3175795" cy="1772450"/>
            <a:chOff x="3505572" y="3589970"/>
            <a:chExt cx="3145405" cy="1360850"/>
          </a:xfrm>
        </p:grpSpPr>
        <p:sp>
          <p:nvSpPr>
            <p:cNvPr id="13" name="Oval 2">
              <a:extLst>
                <a:ext uri="{FF2B5EF4-FFF2-40B4-BE49-F238E27FC236}">
                  <a16:creationId xmlns:a16="http://schemas.microsoft.com/office/drawing/2014/main" id="{70280BA7-F3D0-544F-7111-ABE484D14C14}"/>
                </a:ext>
              </a:extLst>
            </p:cNvPr>
            <p:cNvSpPr/>
            <p:nvPr/>
          </p:nvSpPr>
          <p:spPr>
            <a:xfrm>
              <a:off x="3505572" y="3589970"/>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4" name="TextBox 13">
              <a:extLst>
                <a:ext uri="{FF2B5EF4-FFF2-40B4-BE49-F238E27FC236}">
                  <a16:creationId xmlns:a16="http://schemas.microsoft.com/office/drawing/2014/main" id="{8C3BB5C2-972D-751C-B8B0-462F17220D59}"/>
                </a:ext>
              </a:extLst>
            </p:cNvPr>
            <p:cNvSpPr txBox="1"/>
            <p:nvPr/>
          </p:nvSpPr>
          <p:spPr>
            <a:xfrm>
              <a:off x="3839762" y="3631491"/>
              <a:ext cx="2239387" cy="107721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64226"/>
                  </a:solidFill>
                  <a:effectLst/>
                  <a:uLnTx/>
                  <a:uFillTx/>
                  <a:latin typeface="Ebrima"/>
                  <a:ea typeface="+mn-ea"/>
                  <a:cs typeface="+mn-cs"/>
                </a:rPr>
                <a:t>6150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226"/>
                  </a:solidFill>
                  <a:effectLst/>
                  <a:uLnTx/>
                  <a:uFillTx/>
                  <a:latin typeface="Ebrima"/>
                  <a:ea typeface="+mn-ea"/>
                  <a:cs typeface="+mn-cs"/>
                </a:rPr>
                <a:t>homes already in the pipeline that can contribute…</a:t>
              </a:r>
            </a:p>
          </p:txBody>
        </p:sp>
      </p:grpSp>
      <p:grpSp>
        <p:nvGrpSpPr>
          <p:cNvPr id="15" name="Group 14">
            <a:extLst>
              <a:ext uri="{FF2B5EF4-FFF2-40B4-BE49-F238E27FC236}">
                <a16:creationId xmlns:a16="http://schemas.microsoft.com/office/drawing/2014/main" id="{E1FB3DFB-5C34-2DB0-7793-B037576569C2}"/>
              </a:ext>
            </a:extLst>
          </p:cNvPr>
          <p:cNvGrpSpPr/>
          <p:nvPr/>
        </p:nvGrpSpPr>
        <p:grpSpPr>
          <a:xfrm>
            <a:off x="9047120" y="1266356"/>
            <a:ext cx="3145405" cy="2400962"/>
            <a:chOff x="6302302" y="3087851"/>
            <a:chExt cx="3280657" cy="1325563"/>
          </a:xfrm>
        </p:grpSpPr>
        <p:sp>
          <p:nvSpPr>
            <p:cNvPr id="16" name="Oval 2">
              <a:extLst>
                <a:ext uri="{FF2B5EF4-FFF2-40B4-BE49-F238E27FC236}">
                  <a16:creationId xmlns:a16="http://schemas.microsoft.com/office/drawing/2014/main" id="{6D7EF287-388A-D857-4021-474DCCC5F30E}"/>
                </a:ext>
              </a:extLst>
            </p:cNvPr>
            <p:cNvSpPr/>
            <p:nvPr/>
          </p:nvSpPr>
          <p:spPr>
            <a:xfrm>
              <a:off x="6302302" y="3087851"/>
              <a:ext cx="3280657" cy="1325563"/>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7" name="TextBox 16">
              <a:extLst>
                <a:ext uri="{FF2B5EF4-FFF2-40B4-BE49-F238E27FC236}">
                  <a16:creationId xmlns:a16="http://schemas.microsoft.com/office/drawing/2014/main" id="{341B1670-D976-6B77-1B2B-F69B80CCF96B}"/>
                </a:ext>
              </a:extLst>
            </p:cNvPr>
            <p:cNvSpPr txBox="1"/>
            <p:nvPr/>
          </p:nvSpPr>
          <p:spPr>
            <a:xfrm>
              <a:off x="6637106" y="3281893"/>
              <a:ext cx="2657789" cy="81562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226"/>
                  </a:solidFill>
                  <a:effectLst/>
                  <a:uLnTx/>
                  <a:uFillTx/>
                  <a:latin typeface="Ebrima"/>
                  <a:ea typeface="+mn-ea"/>
                  <a:cs typeface="+mn-cs"/>
                </a:rPr>
                <a:t>…that means finding sites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64226"/>
                  </a:solidFill>
                  <a:effectLst/>
                  <a:uLnTx/>
                  <a:uFillTx/>
                  <a:latin typeface="Ebrima"/>
                  <a:ea typeface="+mn-ea"/>
                  <a:cs typeface="+mn-cs"/>
                </a:rPr>
                <a:t>12,500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64226"/>
                  </a:solidFill>
                  <a:effectLst/>
                  <a:uLnTx/>
                  <a:uFillTx/>
                  <a:latin typeface="Ebrima"/>
                  <a:ea typeface="+mn-ea"/>
                  <a:cs typeface="+mn-cs"/>
                </a:rPr>
                <a:t>additional homes</a:t>
              </a:r>
            </a:p>
          </p:txBody>
        </p:sp>
      </p:grpSp>
      <p:grpSp>
        <p:nvGrpSpPr>
          <p:cNvPr id="18" name="Group 17">
            <a:extLst>
              <a:ext uri="{FF2B5EF4-FFF2-40B4-BE49-F238E27FC236}">
                <a16:creationId xmlns:a16="http://schemas.microsoft.com/office/drawing/2014/main" id="{9304E67D-E5D1-1F81-FC2C-F2B242ABAC66}"/>
              </a:ext>
            </a:extLst>
          </p:cNvPr>
          <p:cNvGrpSpPr/>
          <p:nvPr/>
        </p:nvGrpSpPr>
        <p:grpSpPr>
          <a:xfrm>
            <a:off x="3103756" y="3602726"/>
            <a:ext cx="4582675" cy="2224508"/>
            <a:chOff x="-5968840" y="3357380"/>
            <a:chExt cx="3685408" cy="1458995"/>
          </a:xfrm>
        </p:grpSpPr>
        <p:sp>
          <p:nvSpPr>
            <p:cNvPr id="19" name="Oval 2">
              <a:extLst>
                <a:ext uri="{FF2B5EF4-FFF2-40B4-BE49-F238E27FC236}">
                  <a16:creationId xmlns:a16="http://schemas.microsoft.com/office/drawing/2014/main" id="{28F6FE82-D02D-A2B2-8978-34ABA1D40CB6}"/>
                </a:ext>
              </a:extLst>
            </p:cNvPr>
            <p:cNvSpPr/>
            <p:nvPr/>
          </p:nvSpPr>
          <p:spPr>
            <a:xfrm rot="10972389">
              <a:off x="-5968840" y="3357380"/>
              <a:ext cx="3685408" cy="1458995"/>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0" name="TextBox 19">
              <a:extLst>
                <a:ext uri="{FF2B5EF4-FFF2-40B4-BE49-F238E27FC236}">
                  <a16:creationId xmlns:a16="http://schemas.microsoft.com/office/drawing/2014/main" id="{EBCFD7CE-4E96-B4C9-1B08-BE5CFAEBDA42}"/>
                </a:ext>
              </a:extLst>
            </p:cNvPr>
            <p:cNvSpPr txBox="1"/>
            <p:nvPr/>
          </p:nvSpPr>
          <p:spPr>
            <a:xfrm>
              <a:off x="-5827852" y="3673468"/>
              <a:ext cx="3313405" cy="948753"/>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64226"/>
                  </a:solidFill>
                  <a:effectLst/>
                  <a:uLnTx/>
                  <a:uFillTx/>
                  <a:latin typeface="Ebrima"/>
                  <a:ea typeface="+mn-ea"/>
                  <a:cs typeface="+mn-cs"/>
                </a:rPr>
                <a:t>Our preferred option (Scenario 5) would deliver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8C041"/>
                  </a:solidFill>
                  <a:effectLst/>
                  <a:uLnTx/>
                  <a:uFillTx/>
                  <a:latin typeface="Ebrima"/>
                  <a:ea typeface="+mn-ea"/>
                  <a:cs typeface="+mn-cs"/>
                </a:rPr>
                <a:t>14,660</a:t>
              </a:r>
              <a:r>
                <a:rPr kumimoji="0" lang="en-GB" sz="2400" b="1" i="0" u="none" strike="noStrike" kern="1200" cap="none" spc="0" normalizeH="0" baseline="0" noProof="0" dirty="0">
                  <a:ln>
                    <a:noFill/>
                  </a:ln>
                  <a:solidFill>
                    <a:srgbClr val="164226"/>
                  </a:solidFill>
                  <a:effectLst/>
                  <a:uLnTx/>
                  <a:uFillTx/>
                  <a:latin typeface="Ebrima"/>
                  <a:ea typeface="+mn-ea"/>
                  <a:cs typeface="+mn-cs"/>
                </a:rPr>
                <a:t> homes</a:t>
              </a:r>
            </a:p>
          </p:txBody>
        </p:sp>
      </p:grpSp>
      <p:sp>
        <p:nvSpPr>
          <p:cNvPr id="21" name="Oval 2">
            <a:extLst>
              <a:ext uri="{FF2B5EF4-FFF2-40B4-BE49-F238E27FC236}">
                <a16:creationId xmlns:a16="http://schemas.microsoft.com/office/drawing/2014/main" id="{F07A1BC6-8156-251C-A6B0-D62AFDE0BC56}"/>
              </a:ext>
            </a:extLst>
          </p:cNvPr>
          <p:cNvSpPr/>
          <p:nvPr/>
        </p:nvSpPr>
        <p:spPr>
          <a:xfrm rot="10559540">
            <a:off x="7453235" y="3715917"/>
            <a:ext cx="2186512" cy="1623606"/>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686" h="1272176">
                <a:moveTo>
                  <a:pt x="18368" y="818097"/>
                </a:moveTo>
                <a:cubicBezTo>
                  <a:pt x="-51278" y="608111"/>
                  <a:pt x="69454" y="55442"/>
                  <a:pt x="512674" y="6814"/>
                </a:cubicBezTo>
                <a:cubicBezTo>
                  <a:pt x="955894" y="-41814"/>
                  <a:pt x="2677686" y="173821"/>
                  <a:pt x="2677686" y="526327"/>
                </a:cubicBezTo>
                <a:cubicBezTo>
                  <a:pt x="2510177" y="1373170"/>
                  <a:pt x="1373773" y="1218100"/>
                  <a:pt x="930553" y="1266728"/>
                </a:cubicBezTo>
                <a:cubicBezTo>
                  <a:pt x="487333" y="1315356"/>
                  <a:pt x="88014" y="1028083"/>
                  <a:pt x="18368" y="818097"/>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2" name="TextBox 21">
            <a:extLst>
              <a:ext uri="{FF2B5EF4-FFF2-40B4-BE49-F238E27FC236}">
                <a16:creationId xmlns:a16="http://schemas.microsoft.com/office/drawing/2014/main" id="{E4DF20F4-19BC-BDE9-6BBC-6E23D55630E2}"/>
              </a:ext>
            </a:extLst>
          </p:cNvPr>
          <p:cNvSpPr txBox="1"/>
          <p:nvPr/>
        </p:nvSpPr>
        <p:spPr>
          <a:xfrm>
            <a:off x="8014208" y="3991788"/>
            <a:ext cx="140469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64226"/>
                </a:solidFill>
                <a:effectLst/>
                <a:uLnTx/>
                <a:uFillTx/>
                <a:latin typeface="Ebrima"/>
                <a:ea typeface="+mn-ea"/>
                <a:cs typeface="+mn-cs"/>
              </a:rPr>
              <a:t>79% </a:t>
            </a:r>
            <a:r>
              <a:rPr kumimoji="0" lang="en-GB" sz="1800" b="1" i="0" u="none" strike="noStrike" kern="1200" cap="none" spc="0" normalizeH="0" baseline="0" noProof="0" dirty="0">
                <a:ln>
                  <a:noFill/>
                </a:ln>
                <a:solidFill>
                  <a:srgbClr val="164226"/>
                </a:solidFill>
                <a:effectLst/>
                <a:uLnTx/>
                <a:uFillTx/>
                <a:latin typeface="Ebrima"/>
                <a:ea typeface="+mn-ea"/>
                <a:cs typeface="+mn-cs"/>
              </a:rPr>
              <a:t>of target</a:t>
            </a:r>
          </a:p>
        </p:txBody>
      </p:sp>
    </p:spTree>
    <p:extLst>
      <p:ext uri="{BB962C8B-B14F-4D97-AF65-F5344CB8AC3E}">
        <p14:creationId xmlns:p14="http://schemas.microsoft.com/office/powerpoint/2010/main" val="20869872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CF612AB-1105-800C-40C7-5A53F2A75E7F}"/>
              </a:ext>
            </a:extLst>
          </p:cNvPr>
          <p:cNvSpPr/>
          <p:nvPr/>
        </p:nvSpPr>
        <p:spPr>
          <a:xfrm>
            <a:off x="6010619" y="-92765"/>
            <a:ext cx="1331764" cy="5555317"/>
          </a:xfrm>
          <a:custGeom>
            <a:avLst/>
            <a:gdLst>
              <a:gd name="connsiteX0" fmla="*/ 608189 w 1331764"/>
              <a:gd name="connsiteY0" fmla="*/ 0 h 5555317"/>
              <a:gd name="connsiteX1" fmla="*/ 1080041 w 1331764"/>
              <a:gd name="connsiteY1" fmla="*/ 3204737 h 5555317"/>
              <a:gd name="connsiteX2" fmla="*/ 1116493 w 1331764"/>
              <a:gd name="connsiteY2" fmla="*/ 5555317 h 5555317"/>
            </a:gdLst>
            <a:ahLst/>
            <a:cxnLst>
              <a:cxn ang="0">
                <a:pos x="connsiteX0" y="connsiteY0"/>
              </a:cxn>
              <a:cxn ang="0">
                <a:pos x="connsiteX1" y="connsiteY1"/>
              </a:cxn>
              <a:cxn ang="0">
                <a:pos x="connsiteX2" y="connsiteY2"/>
              </a:cxn>
            </a:cxnLst>
            <a:rect l="l" t="t" r="r" b="b"/>
            <a:pathLst>
              <a:path w="1331764" h="5555317" extrusionOk="0">
                <a:moveTo>
                  <a:pt x="608189" y="0"/>
                </a:moveTo>
                <a:cubicBezTo>
                  <a:pt x="-263985" y="150633"/>
                  <a:pt x="-796268" y="2865819"/>
                  <a:pt x="1080041" y="3204737"/>
                </a:cubicBezTo>
                <a:cubicBezTo>
                  <a:pt x="1875993" y="4179793"/>
                  <a:pt x="478808" y="5162923"/>
                  <a:pt x="1116493" y="5555317"/>
                </a:cubicBezTo>
              </a:path>
            </a:pathLst>
          </a:custGeom>
          <a:noFill/>
          <a:ln w="41275">
            <a:solidFill>
              <a:schemeClr val="tx1">
                <a:lumMod val="20000"/>
                <a:lumOff val="80000"/>
              </a:schemeClr>
            </a:solidFill>
            <a:prstDash val="sysDash"/>
            <a:extLst>
              <a:ext uri="{C807C97D-BFC1-408E-A445-0C87EB9F89A2}">
                <ask:lineSketchStyleProps xmlns:ask="http://schemas.microsoft.com/office/drawing/2018/sketchyshapes" sd="1219033472">
                  <a:custGeom>
                    <a:avLst/>
                    <a:gdLst>
                      <a:gd name="connsiteX0" fmla="*/ 520555 w 1146678"/>
                      <a:gd name="connsiteY0" fmla="*/ 0 h 5367246"/>
                      <a:gd name="connsiteX1" fmla="*/ 899642 w 1146678"/>
                      <a:gd name="connsiteY1" fmla="*/ 2446888 h 5367246"/>
                      <a:gd name="connsiteX2" fmla="*/ 1028859 w 1146678"/>
                      <a:gd name="connsiteY2" fmla="*/ 5367246 h 5367246"/>
                      <a:gd name="connsiteX0" fmla="*/ 608189 w 1331764"/>
                      <a:gd name="connsiteY0" fmla="*/ 0 h 5367246"/>
                      <a:gd name="connsiteX1" fmla="*/ 1080041 w 1331764"/>
                      <a:gd name="connsiteY1" fmla="*/ 3096244 h 5367246"/>
                      <a:gd name="connsiteX2" fmla="*/ 1116493 w 1331764"/>
                      <a:gd name="connsiteY2" fmla="*/ 5367246 h 5367246"/>
                    </a:gdLst>
                    <a:ahLst/>
                    <a:cxnLst>
                      <a:cxn ang="0">
                        <a:pos x="connsiteX0" y="connsiteY0"/>
                      </a:cxn>
                      <a:cxn ang="0">
                        <a:pos x="connsiteX1" y="connsiteY1"/>
                      </a:cxn>
                      <a:cxn ang="0">
                        <a:pos x="connsiteX2" y="connsiteY2"/>
                      </a:cxn>
                    </a:cxnLst>
                    <a:rect l="l" t="t" r="r" b="b"/>
                    <a:pathLst>
                      <a:path w="1331764" h="5367246" extrusionOk="0">
                        <a:moveTo>
                          <a:pt x="608189" y="0"/>
                        </a:moveTo>
                        <a:cubicBezTo>
                          <a:pt x="-1695" y="301843"/>
                          <a:pt x="-560220" y="2683206"/>
                          <a:pt x="1080041" y="3096244"/>
                        </a:cubicBezTo>
                        <a:cubicBezTo>
                          <a:pt x="1859094" y="4034852"/>
                          <a:pt x="525929" y="4986689"/>
                          <a:pt x="1116493" y="536724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3FC7BFC-6435-0B3A-3BBD-33B7444D0F27}"/>
              </a:ext>
            </a:extLst>
          </p:cNvPr>
          <p:cNvSpPr/>
          <p:nvPr/>
        </p:nvSpPr>
        <p:spPr>
          <a:xfrm rot="8974665">
            <a:off x="4776569" y="4712344"/>
            <a:ext cx="4091838" cy="3605631"/>
          </a:xfrm>
          <a:custGeom>
            <a:avLst/>
            <a:gdLst>
              <a:gd name="connsiteX0" fmla="*/ 0 w 3776869"/>
              <a:gd name="connsiteY0" fmla="*/ 1053548 h 2107096"/>
              <a:gd name="connsiteX1" fmla="*/ 1888435 w 3776869"/>
              <a:gd name="connsiteY1" fmla="*/ 0 h 2107096"/>
              <a:gd name="connsiteX2" fmla="*/ 3776870 w 3776869"/>
              <a:gd name="connsiteY2" fmla="*/ 1053548 h 2107096"/>
              <a:gd name="connsiteX3" fmla="*/ 1888435 w 3776869"/>
              <a:gd name="connsiteY3" fmla="*/ 2107096 h 2107096"/>
              <a:gd name="connsiteX4" fmla="*/ 0 w 3776869"/>
              <a:gd name="connsiteY4" fmla="*/ 1053548 h 2107096"/>
              <a:gd name="connsiteX0" fmla="*/ 6346 w 3783216"/>
              <a:gd name="connsiteY0" fmla="*/ 1384852 h 2438400"/>
              <a:gd name="connsiteX1" fmla="*/ 2451372 w 3783216"/>
              <a:gd name="connsiteY1" fmla="*/ 0 h 2438400"/>
              <a:gd name="connsiteX2" fmla="*/ 3783216 w 3783216"/>
              <a:gd name="connsiteY2" fmla="*/ 1384852 h 2438400"/>
              <a:gd name="connsiteX3" fmla="*/ 1894781 w 3783216"/>
              <a:gd name="connsiteY3" fmla="*/ 2438400 h 2438400"/>
              <a:gd name="connsiteX4" fmla="*/ 6346 w 3783216"/>
              <a:gd name="connsiteY4" fmla="*/ 1384852 h 2438400"/>
              <a:gd name="connsiteX0" fmla="*/ 4434 w 3569269"/>
              <a:gd name="connsiteY0" fmla="*/ 1384870 h 2438440"/>
              <a:gd name="connsiteX1" fmla="*/ 2449460 w 3569269"/>
              <a:gd name="connsiteY1" fmla="*/ 18 h 2438440"/>
              <a:gd name="connsiteX2" fmla="*/ 3569269 w 3569269"/>
              <a:gd name="connsiteY2" fmla="*/ 1358366 h 2438440"/>
              <a:gd name="connsiteX3" fmla="*/ 1892869 w 3569269"/>
              <a:gd name="connsiteY3" fmla="*/ 2438418 h 2438440"/>
              <a:gd name="connsiteX4" fmla="*/ 4434 w 3569269"/>
              <a:gd name="connsiteY4" fmla="*/ 1384870 h 2438440"/>
              <a:gd name="connsiteX0" fmla="*/ 4064 w 3727925"/>
              <a:gd name="connsiteY0" fmla="*/ 1305403 h 2438577"/>
              <a:gd name="connsiteX1" fmla="*/ 2608116 w 3727925"/>
              <a:gd name="connsiteY1" fmla="*/ 64 h 2438577"/>
              <a:gd name="connsiteX2" fmla="*/ 3727925 w 3727925"/>
              <a:gd name="connsiteY2" fmla="*/ 1358412 h 2438577"/>
              <a:gd name="connsiteX3" fmla="*/ 2051525 w 3727925"/>
              <a:gd name="connsiteY3" fmla="*/ 2438464 h 2438577"/>
              <a:gd name="connsiteX4" fmla="*/ 4064 w 3727925"/>
              <a:gd name="connsiteY4" fmla="*/ 1305403 h 2438577"/>
              <a:gd name="connsiteX0" fmla="*/ 733 w 3724594"/>
              <a:gd name="connsiteY0" fmla="*/ 1305402 h 2292847"/>
              <a:gd name="connsiteX1" fmla="*/ 2604785 w 3724594"/>
              <a:gd name="connsiteY1" fmla="*/ 63 h 2292847"/>
              <a:gd name="connsiteX2" fmla="*/ 3724594 w 3724594"/>
              <a:gd name="connsiteY2" fmla="*/ 1358411 h 2292847"/>
              <a:gd name="connsiteX3" fmla="*/ 2352994 w 3724594"/>
              <a:gd name="connsiteY3" fmla="*/ 2292689 h 2292847"/>
              <a:gd name="connsiteX4" fmla="*/ 733 w 3724594"/>
              <a:gd name="connsiteY4" fmla="*/ 1305402 h 2292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594" h="2292847">
                <a:moveTo>
                  <a:pt x="733" y="1305402"/>
                </a:moveTo>
                <a:cubicBezTo>
                  <a:pt x="42698" y="923298"/>
                  <a:pt x="1984142" y="-8772"/>
                  <a:pt x="2604785" y="63"/>
                </a:cubicBezTo>
                <a:cubicBezTo>
                  <a:pt x="3225428" y="8898"/>
                  <a:pt x="3724594" y="776553"/>
                  <a:pt x="3724594" y="1358411"/>
                </a:cubicBezTo>
                <a:cubicBezTo>
                  <a:pt x="3724594" y="1940269"/>
                  <a:pt x="2973637" y="2301524"/>
                  <a:pt x="2352994" y="2292689"/>
                </a:cubicBezTo>
                <a:cubicBezTo>
                  <a:pt x="1732351" y="2283854"/>
                  <a:pt x="-41232" y="1687506"/>
                  <a:pt x="733" y="13054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CCC0C8-3F1E-439D-EC7C-7BC2542B77B0}"/>
              </a:ext>
            </a:extLst>
          </p:cNvPr>
          <p:cNvSpPr>
            <a:spLocks noGrp="1"/>
          </p:cNvSpPr>
          <p:nvPr>
            <p:ph type="title"/>
          </p:nvPr>
        </p:nvSpPr>
        <p:spPr>
          <a:xfrm>
            <a:off x="380098" y="433215"/>
            <a:ext cx="10515600" cy="1325563"/>
          </a:xfrm>
        </p:spPr>
        <p:txBody>
          <a:bodyPr>
            <a:noAutofit/>
          </a:bodyPr>
          <a:lstStyle/>
          <a:p>
            <a:r>
              <a:rPr lang="en-GB" sz="4000" dirty="0">
                <a:solidFill>
                  <a:schemeClr val="tx1">
                    <a:lumMod val="20000"/>
                    <a:lumOff val="80000"/>
                  </a:schemeClr>
                </a:solidFill>
                <a:latin typeface="Gowun Batang" pitchFamily="2" charset="-127"/>
                <a:ea typeface="Gowun Batang" pitchFamily="2" charset="-127"/>
              </a:rPr>
              <a:t>Option 5 broken down:</a:t>
            </a:r>
            <a:br>
              <a:rPr lang="en-GB" dirty="0">
                <a:solidFill>
                  <a:schemeClr val="tx1">
                    <a:lumMod val="20000"/>
                    <a:lumOff val="80000"/>
                  </a:schemeClr>
                </a:solidFill>
              </a:rPr>
            </a:br>
            <a:endParaRPr lang="en-GB" dirty="0">
              <a:solidFill>
                <a:schemeClr val="tx1">
                  <a:lumMod val="20000"/>
                  <a:lumOff val="80000"/>
                </a:schemeClr>
              </a:solidFill>
            </a:endParaRPr>
          </a:p>
        </p:txBody>
      </p:sp>
      <p:sp>
        <p:nvSpPr>
          <p:cNvPr id="7" name="Footer Placeholder 6">
            <a:extLst>
              <a:ext uri="{FF2B5EF4-FFF2-40B4-BE49-F238E27FC236}">
                <a16:creationId xmlns:a16="http://schemas.microsoft.com/office/drawing/2014/main" id="{838838F5-99A3-63C2-3599-89F1B18F965B}"/>
              </a:ext>
            </a:extLst>
          </p:cNvPr>
          <p:cNvSpPr>
            <a:spLocks noGrp="1"/>
          </p:cNvSpPr>
          <p:nvPr>
            <p:ph type="ftr" sz="quarter" idx="11"/>
          </p:nvPr>
        </p:nvSpPr>
        <p:spPr/>
        <p:txBody>
          <a:bodyPr/>
          <a:lstStyle/>
          <a:p>
            <a:r>
              <a:rPr lang="en-GB"/>
              <a:t>Cotswold District Council</a:t>
            </a:r>
          </a:p>
        </p:txBody>
      </p:sp>
      <p:sp>
        <p:nvSpPr>
          <p:cNvPr id="8" name="Slide Number Placeholder 7">
            <a:extLst>
              <a:ext uri="{FF2B5EF4-FFF2-40B4-BE49-F238E27FC236}">
                <a16:creationId xmlns:a16="http://schemas.microsoft.com/office/drawing/2014/main" id="{507B44EE-3A7A-52F4-697C-073E1A2710E9}"/>
              </a:ext>
            </a:extLst>
          </p:cNvPr>
          <p:cNvSpPr>
            <a:spLocks noGrp="1"/>
          </p:cNvSpPr>
          <p:nvPr>
            <p:ph type="sldNum" sz="quarter" idx="12"/>
          </p:nvPr>
        </p:nvSpPr>
        <p:spPr/>
        <p:txBody>
          <a:bodyPr/>
          <a:lstStyle/>
          <a:p>
            <a:fld id="{C1ADB5CC-A375-449C-B89D-FD2A30A7DA10}" type="slidenum">
              <a:rPr lang="en-GB" smtClean="0"/>
              <a:t>6</a:t>
            </a:fld>
            <a:endParaRPr lang="en-GB" dirty="0"/>
          </a:p>
        </p:txBody>
      </p:sp>
      <p:sp>
        <p:nvSpPr>
          <p:cNvPr id="10" name="Oval 2">
            <a:extLst>
              <a:ext uri="{FF2B5EF4-FFF2-40B4-BE49-F238E27FC236}">
                <a16:creationId xmlns:a16="http://schemas.microsoft.com/office/drawing/2014/main" id="{CAACFD4E-A28B-0104-3B08-DB9FDDE1C89B}"/>
              </a:ext>
            </a:extLst>
          </p:cNvPr>
          <p:cNvSpPr/>
          <p:nvPr/>
        </p:nvSpPr>
        <p:spPr>
          <a:xfrm>
            <a:off x="279036" y="1443346"/>
            <a:ext cx="3298972" cy="1325564"/>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64226"/>
              </a:solidFill>
              <a:effectLst/>
              <a:uLnTx/>
              <a:uFillTx/>
              <a:latin typeface="Ebrima"/>
              <a:ea typeface="+mn-ea"/>
              <a:cs typeface="+mn-cs"/>
            </a:endParaRPr>
          </a:p>
        </p:txBody>
      </p:sp>
      <p:sp>
        <p:nvSpPr>
          <p:cNvPr id="11" name="TextBox 10">
            <a:extLst>
              <a:ext uri="{FF2B5EF4-FFF2-40B4-BE49-F238E27FC236}">
                <a16:creationId xmlns:a16="http://schemas.microsoft.com/office/drawing/2014/main" id="{3891B89B-1DAD-D68A-51EF-CEDD435DC394}"/>
              </a:ext>
            </a:extLst>
          </p:cNvPr>
          <p:cNvSpPr txBox="1"/>
          <p:nvPr/>
        </p:nvSpPr>
        <p:spPr>
          <a:xfrm>
            <a:off x="315769" y="1539010"/>
            <a:ext cx="32255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64226"/>
                </a:solidFill>
                <a:effectLst/>
                <a:uLnTx/>
                <a:uFillTx/>
                <a:latin typeface="Ebrima"/>
                <a:ea typeface="+mn-ea"/>
                <a:cs typeface="+mn-cs"/>
              </a:rPr>
              <a:t>Growth in</a:t>
            </a:r>
            <a:r>
              <a:rPr kumimoji="0" lang="en-GB" sz="1600" b="1" u="none" strike="noStrike" kern="1200" cap="none" spc="0" normalizeH="0" baseline="0" noProof="0" dirty="0">
                <a:ln>
                  <a:noFill/>
                </a:ln>
                <a:solidFill>
                  <a:srgbClr val="164226"/>
                </a:solidFill>
                <a:effectLst/>
                <a:uLnTx/>
                <a:uFillTx/>
                <a:latin typeface="Ebrima"/>
                <a:ea typeface="+mn-ea"/>
                <a:cs typeface="+mn-cs"/>
              </a:rPr>
              <a:t> </a:t>
            </a:r>
            <a:r>
              <a:rPr kumimoji="0" lang="en-GB" sz="1600" b="1" i="1" u="none" strike="noStrike" kern="1200" cap="none" spc="0" normalizeH="0" baseline="0" noProof="0" dirty="0">
                <a:ln>
                  <a:noFill/>
                </a:ln>
                <a:solidFill>
                  <a:srgbClr val="164226"/>
                </a:solidFill>
                <a:effectLst/>
                <a:uLnTx/>
                <a:uFillTx/>
                <a:latin typeface="Ebrima"/>
                <a:ea typeface="+mn-ea"/>
                <a:cs typeface="+mn-cs"/>
              </a:rPr>
              <a:t>principal settlements: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164226"/>
                </a:solidFill>
                <a:latin typeface="Ebrima"/>
              </a:rPr>
              <a:t>5,995</a:t>
            </a:r>
            <a:r>
              <a:rPr lang="en-GB" sz="1600" b="1" dirty="0">
                <a:solidFill>
                  <a:srgbClr val="164226"/>
                </a:solidFill>
                <a:latin typeface="Ebrima"/>
              </a:rPr>
              <a:t> new homes</a:t>
            </a:r>
            <a:endParaRPr kumimoji="0" lang="en-GB" sz="1600" b="1" i="0" u="none" strike="noStrike" kern="1200" cap="none" spc="0" normalizeH="0" baseline="0" noProof="0" dirty="0">
              <a:ln>
                <a:noFill/>
              </a:ln>
              <a:solidFill>
                <a:srgbClr val="164226"/>
              </a:solidFill>
              <a:effectLst/>
              <a:uLnTx/>
              <a:uFillTx/>
              <a:latin typeface="Ebrima"/>
              <a:ea typeface="+mn-ea"/>
              <a:cs typeface="+mn-cs"/>
            </a:endParaRPr>
          </a:p>
        </p:txBody>
      </p:sp>
      <p:sp>
        <p:nvSpPr>
          <p:cNvPr id="12" name="Oval 2">
            <a:extLst>
              <a:ext uri="{FF2B5EF4-FFF2-40B4-BE49-F238E27FC236}">
                <a16:creationId xmlns:a16="http://schemas.microsoft.com/office/drawing/2014/main" id="{E7C5BFCD-6C8D-7D70-BAB9-FA165B610333}"/>
              </a:ext>
            </a:extLst>
          </p:cNvPr>
          <p:cNvSpPr/>
          <p:nvPr/>
        </p:nvSpPr>
        <p:spPr>
          <a:xfrm>
            <a:off x="3356306" y="3157322"/>
            <a:ext cx="3175795" cy="1467177"/>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13" name="TextBox 12">
            <a:extLst>
              <a:ext uri="{FF2B5EF4-FFF2-40B4-BE49-F238E27FC236}">
                <a16:creationId xmlns:a16="http://schemas.microsoft.com/office/drawing/2014/main" id="{1A0845BD-23E9-BCFE-9D29-1351B18E2C21}"/>
              </a:ext>
            </a:extLst>
          </p:cNvPr>
          <p:cNvSpPr txBox="1"/>
          <p:nvPr/>
        </p:nvSpPr>
        <p:spPr>
          <a:xfrm>
            <a:off x="3541965" y="3353251"/>
            <a:ext cx="30461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64226"/>
                </a:solidFill>
                <a:effectLst/>
                <a:uLnTx/>
                <a:uFillTx/>
                <a:latin typeface="Ebrima"/>
                <a:ea typeface="+mn-ea"/>
                <a:cs typeface="+mn-cs"/>
              </a:rPr>
              <a:t>Growth in non-principal settlements: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164226"/>
                </a:solidFill>
                <a:latin typeface="Ebrima"/>
              </a:rPr>
              <a:t>1,103</a:t>
            </a:r>
            <a:r>
              <a:rPr kumimoji="0" lang="en-GB" sz="1600" b="1" i="0" u="none" strike="noStrike" kern="1200" cap="none" spc="0" normalizeH="0" baseline="0" noProof="0" dirty="0">
                <a:ln>
                  <a:noFill/>
                </a:ln>
                <a:solidFill>
                  <a:srgbClr val="164226"/>
                </a:solidFill>
                <a:effectLst/>
                <a:uLnTx/>
                <a:uFillTx/>
                <a:latin typeface="Ebrima"/>
                <a:ea typeface="+mn-ea"/>
                <a:cs typeface="+mn-cs"/>
              </a:rPr>
              <a:t> new homes</a:t>
            </a:r>
          </a:p>
        </p:txBody>
      </p:sp>
      <p:grpSp>
        <p:nvGrpSpPr>
          <p:cNvPr id="14" name="Group 13">
            <a:extLst>
              <a:ext uri="{FF2B5EF4-FFF2-40B4-BE49-F238E27FC236}">
                <a16:creationId xmlns:a16="http://schemas.microsoft.com/office/drawing/2014/main" id="{DA3A1AC4-F7C4-6865-124A-50EF6E7E3EE7}"/>
              </a:ext>
            </a:extLst>
          </p:cNvPr>
          <p:cNvGrpSpPr/>
          <p:nvPr/>
        </p:nvGrpSpPr>
        <p:grpSpPr>
          <a:xfrm>
            <a:off x="2201844" y="4268436"/>
            <a:ext cx="3175795" cy="1491635"/>
            <a:chOff x="3505572" y="3589970"/>
            <a:chExt cx="3145405" cy="1360850"/>
          </a:xfrm>
          <a:solidFill>
            <a:schemeClr val="tx1"/>
          </a:solidFill>
        </p:grpSpPr>
        <p:sp>
          <p:nvSpPr>
            <p:cNvPr id="15" name="Oval 2">
              <a:extLst>
                <a:ext uri="{FF2B5EF4-FFF2-40B4-BE49-F238E27FC236}">
                  <a16:creationId xmlns:a16="http://schemas.microsoft.com/office/drawing/2014/main" id="{6480C1C8-52A1-30E7-EC83-A5659CF4A6A4}"/>
                </a:ext>
              </a:extLst>
            </p:cNvPr>
            <p:cNvSpPr/>
            <p:nvPr/>
          </p:nvSpPr>
          <p:spPr>
            <a:xfrm>
              <a:off x="3505572" y="3589970"/>
              <a:ext cx="3145405"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16" name="TextBox 15">
              <a:extLst>
                <a:ext uri="{FF2B5EF4-FFF2-40B4-BE49-F238E27FC236}">
                  <a16:creationId xmlns:a16="http://schemas.microsoft.com/office/drawing/2014/main" id="{2316CA13-CA64-C8FB-BC3A-93A9066657E9}"/>
                </a:ext>
              </a:extLst>
            </p:cNvPr>
            <p:cNvSpPr txBox="1"/>
            <p:nvPr/>
          </p:nvSpPr>
          <p:spPr>
            <a:xfrm>
              <a:off x="3946307" y="3633351"/>
              <a:ext cx="2239387" cy="1151243"/>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164226"/>
                  </a:solidFill>
                  <a:latin typeface="Ebrima"/>
                </a:rPr>
                <a:t>748</a:t>
              </a:r>
              <a:endParaRPr kumimoji="0" lang="en-GB" sz="2800" b="1" i="0" u="none" strike="noStrike" kern="1200" cap="none" spc="0" normalizeH="0" baseline="0" noProof="0" dirty="0">
                <a:ln>
                  <a:noFill/>
                </a:ln>
                <a:solidFill>
                  <a:srgbClr val="164226"/>
                </a:solidFill>
                <a:effectLst/>
                <a:uLnTx/>
                <a:uFillTx/>
                <a:latin typeface="Ebri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164226"/>
                  </a:solidFill>
                  <a:latin typeface="Ebrima"/>
                </a:rPr>
                <a:t>n</a:t>
              </a:r>
              <a:r>
                <a:rPr kumimoji="0" lang="en-GB" sz="1600" b="1" i="0" u="none" strike="noStrike" kern="1200" cap="none" spc="0" normalizeH="0" baseline="0" noProof="0" dirty="0" err="1">
                  <a:ln>
                    <a:noFill/>
                  </a:ln>
                  <a:solidFill>
                    <a:srgbClr val="164226"/>
                  </a:solidFill>
                  <a:effectLst/>
                  <a:uLnTx/>
                  <a:uFillTx/>
                  <a:latin typeface="Ebrima"/>
                  <a:ea typeface="+mn-ea"/>
                  <a:cs typeface="+mn-cs"/>
                </a:rPr>
                <a:t>ew</a:t>
              </a:r>
              <a:r>
                <a:rPr kumimoji="0" lang="en-GB" sz="1600" b="1" i="0" u="none" strike="noStrike" kern="1200" cap="none" spc="0" normalizeH="0" baseline="0" noProof="0" dirty="0">
                  <a:ln>
                    <a:noFill/>
                  </a:ln>
                  <a:solidFill>
                    <a:srgbClr val="164226"/>
                  </a:solidFill>
                  <a:effectLst/>
                  <a:uLnTx/>
                  <a:uFillTx/>
                  <a:latin typeface="Ebrima"/>
                  <a:ea typeface="+mn-ea"/>
                  <a:cs typeface="+mn-cs"/>
                </a:rPr>
                <a:t> homes in other </a:t>
              </a:r>
              <a:r>
                <a:rPr kumimoji="0" lang="en-GB" sz="1600" b="1" i="1" u="none" strike="noStrike" kern="1200" cap="none" spc="0" normalizeH="0" baseline="0" noProof="0" dirty="0">
                  <a:ln>
                    <a:noFill/>
                  </a:ln>
                  <a:solidFill>
                    <a:srgbClr val="164226"/>
                  </a:solidFill>
                  <a:effectLst/>
                  <a:uLnTx/>
                  <a:uFillTx/>
                  <a:latin typeface="Ebrima"/>
                  <a:ea typeface="+mn-ea"/>
                  <a:cs typeface="+mn-cs"/>
                </a:rPr>
                <a:t>rural settlements and open countryside</a:t>
              </a:r>
            </a:p>
          </p:txBody>
        </p:sp>
      </p:grpSp>
      <p:grpSp>
        <p:nvGrpSpPr>
          <p:cNvPr id="20" name="Group 19">
            <a:extLst>
              <a:ext uri="{FF2B5EF4-FFF2-40B4-BE49-F238E27FC236}">
                <a16:creationId xmlns:a16="http://schemas.microsoft.com/office/drawing/2014/main" id="{8D8BD2FF-8092-88C2-36A5-716B67BEF454}"/>
              </a:ext>
            </a:extLst>
          </p:cNvPr>
          <p:cNvGrpSpPr/>
          <p:nvPr/>
        </p:nvGrpSpPr>
        <p:grpSpPr>
          <a:xfrm>
            <a:off x="200670" y="2651450"/>
            <a:ext cx="3340605" cy="1882588"/>
            <a:chOff x="-13036994" y="-904354"/>
            <a:chExt cx="3685408" cy="1458995"/>
          </a:xfrm>
        </p:grpSpPr>
        <p:sp>
          <p:nvSpPr>
            <p:cNvPr id="21" name="Oval 2">
              <a:extLst>
                <a:ext uri="{FF2B5EF4-FFF2-40B4-BE49-F238E27FC236}">
                  <a16:creationId xmlns:a16="http://schemas.microsoft.com/office/drawing/2014/main" id="{CE9B8C69-3F73-FC5F-3E5D-2D5E822D8B34}"/>
                </a:ext>
              </a:extLst>
            </p:cNvPr>
            <p:cNvSpPr/>
            <p:nvPr/>
          </p:nvSpPr>
          <p:spPr>
            <a:xfrm rot="10972389">
              <a:off x="-13036994" y="-904354"/>
              <a:ext cx="3685408" cy="1458995"/>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22" name="TextBox 21">
              <a:extLst>
                <a:ext uri="{FF2B5EF4-FFF2-40B4-BE49-F238E27FC236}">
                  <a16:creationId xmlns:a16="http://schemas.microsoft.com/office/drawing/2014/main" id="{4B29B0E3-8A9B-52DD-7EA6-9673BB3C2F50}"/>
                </a:ext>
              </a:extLst>
            </p:cNvPr>
            <p:cNvSpPr txBox="1"/>
            <p:nvPr/>
          </p:nvSpPr>
          <p:spPr>
            <a:xfrm>
              <a:off x="-12866456" y="-627545"/>
              <a:ext cx="3151400" cy="882543"/>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64226"/>
                  </a:solidFill>
                  <a:effectLst/>
                  <a:uLnTx/>
                  <a:uFillTx/>
                  <a:latin typeface="Ebrima"/>
                  <a:ea typeface="+mn-ea"/>
                  <a:cs typeface="+mn-cs"/>
                </a:rPr>
                <a:t>Option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8C041"/>
                  </a:solidFill>
                  <a:effectLst/>
                  <a:uLnTx/>
                  <a:uFillTx/>
                  <a:latin typeface="Ebrima"/>
                  <a:ea typeface="+mn-ea"/>
                  <a:cs typeface="+mn-cs"/>
                </a:rPr>
                <a:t>14,66</a:t>
              </a:r>
              <a:r>
                <a:rPr lang="en-GB" sz="3600" b="1" dirty="0">
                  <a:solidFill>
                    <a:srgbClr val="F8C041"/>
                  </a:solidFill>
                  <a:latin typeface="Ebrima"/>
                </a:rPr>
                <a:t>0</a:t>
              </a:r>
              <a:r>
                <a:rPr kumimoji="0" lang="en-GB" sz="2000" b="1" i="0" u="none" strike="noStrike" kern="1200" cap="none" spc="0" normalizeH="0" baseline="0" noProof="0" dirty="0">
                  <a:ln>
                    <a:noFill/>
                  </a:ln>
                  <a:solidFill>
                    <a:srgbClr val="164226"/>
                  </a:solidFill>
                  <a:effectLst/>
                  <a:uLnTx/>
                  <a:uFillTx/>
                  <a:latin typeface="Ebrima"/>
                  <a:ea typeface="+mn-ea"/>
                  <a:cs typeface="+mn-cs"/>
                </a:rPr>
                <a:t> homes</a:t>
              </a:r>
            </a:p>
          </p:txBody>
        </p:sp>
      </p:grpSp>
      <p:sp>
        <p:nvSpPr>
          <p:cNvPr id="25" name="Oval 2">
            <a:extLst>
              <a:ext uri="{FF2B5EF4-FFF2-40B4-BE49-F238E27FC236}">
                <a16:creationId xmlns:a16="http://schemas.microsoft.com/office/drawing/2014/main" id="{BB51D00F-D688-05C9-8FD7-963D2A9957B8}"/>
              </a:ext>
            </a:extLst>
          </p:cNvPr>
          <p:cNvSpPr/>
          <p:nvPr/>
        </p:nvSpPr>
        <p:spPr>
          <a:xfrm>
            <a:off x="6895355" y="1594245"/>
            <a:ext cx="5504313" cy="1772449"/>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26" name="TextBox 25">
            <a:extLst>
              <a:ext uri="{FF2B5EF4-FFF2-40B4-BE49-F238E27FC236}">
                <a16:creationId xmlns:a16="http://schemas.microsoft.com/office/drawing/2014/main" id="{F18447C0-5E92-3834-957C-B7963C61EB39}"/>
              </a:ext>
            </a:extLst>
          </p:cNvPr>
          <p:cNvSpPr txBox="1"/>
          <p:nvPr/>
        </p:nvSpPr>
        <p:spPr>
          <a:xfrm>
            <a:off x="7326292" y="1804246"/>
            <a:ext cx="4710122"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64226"/>
                </a:solidFill>
                <a:effectLst/>
                <a:uLnTx/>
                <a:uFillTx/>
                <a:latin typeface="Ebrima"/>
                <a:ea typeface="+mn-ea"/>
                <a:cs typeface="+mn-cs"/>
              </a:rPr>
              <a:t>At least </a:t>
            </a:r>
            <a:r>
              <a:rPr kumimoji="0" lang="en-GB" sz="2800" b="1" i="0" u="none" strike="noStrike" kern="1200" cap="none" spc="0" normalizeH="0" baseline="0" noProof="0" dirty="0">
                <a:ln>
                  <a:noFill/>
                </a:ln>
                <a:solidFill>
                  <a:srgbClr val="164226"/>
                </a:solidFill>
                <a:effectLst/>
                <a:uLnTx/>
                <a:uFillTx/>
                <a:latin typeface="Ebrima"/>
                <a:ea typeface="+mn-ea"/>
                <a:cs typeface="+mn-cs"/>
              </a:rPr>
              <a:t>1,575</a:t>
            </a:r>
            <a:r>
              <a:rPr kumimoji="0" lang="en-GB" b="1" i="0" u="none" strike="noStrike" kern="1200" cap="none" spc="0" normalizeH="0" baseline="0" noProof="0" dirty="0">
                <a:ln>
                  <a:noFill/>
                </a:ln>
                <a:solidFill>
                  <a:srgbClr val="164226"/>
                </a:solidFill>
                <a:effectLst/>
                <a:uLnTx/>
                <a:uFillTx/>
                <a:latin typeface="Ebrima"/>
                <a:ea typeface="+mn-ea"/>
                <a:cs typeface="+mn-cs"/>
              </a:rPr>
              <a:t> </a:t>
            </a:r>
            <a:r>
              <a:rPr kumimoji="0" lang="en-GB" sz="1600" b="1" i="0" u="none" strike="noStrike" kern="1200" cap="none" spc="0" normalizeH="0" baseline="0" noProof="0" dirty="0">
                <a:ln>
                  <a:noFill/>
                </a:ln>
                <a:solidFill>
                  <a:srgbClr val="164226"/>
                </a:solidFill>
                <a:effectLst/>
                <a:uLnTx/>
                <a:uFillTx/>
                <a:latin typeface="Ebrima"/>
                <a:ea typeface="+mn-ea"/>
                <a:cs typeface="+mn-cs"/>
              </a:rPr>
              <a:t>of these new homes in principal/non-principal settlements across Cotswold National Landscape (+ more in rural/open countryside)</a:t>
            </a:r>
            <a:endParaRPr kumimoji="0" lang="en-GB" b="1" i="0" u="none" strike="noStrike" kern="1200" cap="none" spc="0" normalizeH="0" baseline="0" noProof="0" dirty="0">
              <a:ln>
                <a:noFill/>
              </a:ln>
              <a:solidFill>
                <a:srgbClr val="164226"/>
              </a:solidFill>
              <a:effectLst/>
              <a:uLnTx/>
              <a:uFillTx/>
              <a:latin typeface="Ebrima"/>
              <a:ea typeface="+mn-ea"/>
              <a:cs typeface="+mn-cs"/>
            </a:endParaRPr>
          </a:p>
        </p:txBody>
      </p:sp>
      <p:sp>
        <p:nvSpPr>
          <p:cNvPr id="30" name="Oval 2">
            <a:extLst>
              <a:ext uri="{FF2B5EF4-FFF2-40B4-BE49-F238E27FC236}">
                <a16:creationId xmlns:a16="http://schemas.microsoft.com/office/drawing/2014/main" id="{1F1258F2-9A2F-D280-CEA7-334DAAAB9A6A}"/>
              </a:ext>
            </a:extLst>
          </p:cNvPr>
          <p:cNvSpPr/>
          <p:nvPr/>
        </p:nvSpPr>
        <p:spPr>
          <a:xfrm>
            <a:off x="6588098" y="274771"/>
            <a:ext cx="4306539" cy="1435184"/>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31" name="TextBox 30">
            <a:extLst>
              <a:ext uri="{FF2B5EF4-FFF2-40B4-BE49-F238E27FC236}">
                <a16:creationId xmlns:a16="http://schemas.microsoft.com/office/drawing/2014/main" id="{E54A37EE-727F-0B3C-EF86-13D82A41AD6D}"/>
              </a:ext>
            </a:extLst>
          </p:cNvPr>
          <p:cNvSpPr txBox="1"/>
          <p:nvPr/>
        </p:nvSpPr>
        <p:spPr>
          <a:xfrm>
            <a:off x="6812187" y="446467"/>
            <a:ext cx="379531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64226"/>
                </a:solidFill>
                <a:effectLst/>
                <a:uLnTx/>
                <a:uFillTx/>
                <a:latin typeface="Ebrima"/>
                <a:ea typeface="+mn-ea"/>
                <a:cs typeface="+mn-cs"/>
              </a:rPr>
              <a:t>Two largest towns outside of National Landscape (Cirencester &amp; Moreton) proposed to take the most new housing</a:t>
            </a:r>
          </a:p>
        </p:txBody>
      </p:sp>
      <p:grpSp>
        <p:nvGrpSpPr>
          <p:cNvPr id="32" name="Group 31">
            <a:extLst>
              <a:ext uri="{FF2B5EF4-FFF2-40B4-BE49-F238E27FC236}">
                <a16:creationId xmlns:a16="http://schemas.microsoft.com/office/drawing/2014/main" id="{DE5943BA-3161-3894-FB16-914FB8EC6181}"/>
              </a:ext>
            </a:extLst>
          </p:cNvPr>
          <p:cNvGrpSpPr/>
          <p:nvPr/>
        </p:nvGrpSpPr>
        <p:grpSpPr>
          <a:xfrm>
            <a:off x="8118879" y="3235079"/>
            <a:ext cx="3474794" cy="1772450"/>
            <a:chOff x="-3492392" y="2925933"/>
            <a:chExt cx="3441543" cy="1360850"/>
          </a:xfrm>
          <a:solidFill>
            <a:schemeClr val="tx1"/>
          </a:solidFill>
        </p:grpSpPr>
        <p:sp>
          <p:nvSpPr>
            <p:cNvPr id="33" name="Oval 2">
              <a:extLst>
                <a:ext uri="{FF2B5EF4-FFF2-40B4-BE49-F238E27FC236}">
                  <a16:creationId xmlns:a16="http://schemas.microsoft.com/office/drawing/2014/main" id="{EB9EF254-2C39-7DA2-8E76-49E8A3B782F8}"/>
                </a:ext>
              </a:extLst>
            </p:cNvPr>
            <p:cNvSpPr/>
            <p:nvPr/>
          </p:nvSpPr>
          <p:spPr>
            <a:xfrm>
              <a:off x="-3492392" y="2925933"/>
              <a:ext cx="3441543" cy="1360850"/>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586" h="1321806">
                  <a:moveTo>
                    <a:pt x="2" y="475306"/>
                  </a:moveTo>
                  <a:cubicBezTo>
                    <a:pt x="1511" y="255005"/>
                    <a:pt x="592839" y="0"/>
                    <a:pt x="1018270" y="0"/>
                  </a:cubicBezTo>
                  <a:cubicBezTo>
                    <a:pt x="1443701" y="0"/>
                    <a:pt x="2552586" y="122800"/>
                    <a:pt x="2552586" y="475306"/>
                  </a:cubicBezTo>
                  <a:cubicBezTo>
                    <a:pt x="2452998" y="1171843"/>
                    <a:pt x="1434648" y="1321806"/>
                    <a:pt x="1009217" y="1321806"/>
                  </a:cubicBezTo>
                  <a:cubicBezTo>
                    <a:pt x="583786" y="1321806"/>
                    <a:pt x="-1507" y="695607"/>
                    <a:pt x="2" y="475306"/>
                  </a:cubicBezTo>
                  <a:close/>
                </a:path>
              </a:pathLst>
            </a:cu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sp>
          <p:nvSpPr>
            <p:cNvPr id="34" name="TextBox 33">
              <a:extLst>
                <a:ext uri="{FF2B5EF4-FFF2-40B4-BE49-F238E27FC236}">
                  <a16:creationId xmlns:a16="http://schemas.microsoft.com/office/drawing/2014/main" id="{CF338E3A-B743-1C22-1786-812429D24458}"/>
                </a:ext>
              </a:extLst>
            </p:cNvPr>
            <p:cNvSpPr txBox="1"/>
            <p:nvPr/>
          </p:nvSpPr>
          <p:spPr>
            <a:xfrm>
              <a:off x="-3244167" y="2976305"/>
              <a:ext cx="2838671" cy="1157891"/>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64226"/>
                  </a:solidFill>
                  <a:effectLst/>
                  <a:uLnTx/>
                  <a:uFillTx/>
                  <a:latin typeface="Ebrima"/>
                  <a:ea typeface="+mn-ea"/>
                  <a:cs typeface="+mn-cs"/>
                </a:rPr>
                <a:t>24 </a:t>
              </a:r>
              <a:r>
                <a:rPr lang="en-GB" sz="2800" b="1" dirty="0">
                  <a:solidFill>
                    <a:srgbClr val="164226"/>
                  </a:solidFill>
                  <a:latin typeface="Ebrima"/>
                </a:rPr>
                <a:t>/ 29</a:t>
              </a:r>
              <a:endParaRPr kumimoji="0" lang="en-GB" sz="2800" b="1" i="0" u="none" strike="noStrike" kern="1200" cap="none" spc="0" normalizeH="0" baseline="0" noProof="0" dirty="0">
                <a:ln>
                  <a:noFill/>
                </a:ln>
                <a:solidFill>
                  <a:srgbClr val="164226"/>
                </a:solidFill>
                <a:effectLst/>
                <a:uLnTx/>
                <a:uFillTx/>
                <a:latin typeface="Ebri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164226"/>
                  </a:solidFill>
                  <a:latin typeface="Ebrima"/>
                </a:rPr>
                <a:t>o</a:t>
              </a:r>
              <a:r>
                <a:rPr kumimoji="0" lang="en-GB" sz="1600" b="1" i="0" u="none" strike="noStrike" kern="1200" cap="none" spc="0" normalizeH="0" baseline="0" noProof="0" dirty="0">
                  <a:ln>
                    <a:noFill/>
                  </a:ln>
                  <a:solidFill>
                    <a:srgbClr val="164226"/>
                  </a:solidFill>
                  <a:effectLst/>
                  <a:uLnTx/>
                  <a:uFillTx/>
                  <a:latin typeface="Ebrima"/>
                  <a:ea typeface="+mn-ea"/>
                  <a:cs typeface="+mn-cs"/>
                </a:rPr>
                <a:t>f the district’s principal and non-principal settlements could see growth of 10%+</a:t>
              </a:r>
            </a:p>
          </p:txBody>
        </p:sp>
      </p:grpSp>
      <p:sp>
        <p:nvSpPr>
          <p:cNvPr id="35" name="Oval 2">
            <a:extLst>
              <a:ext uri="{FF2B5EF4-FFF2-40B4-BE49-F238E27FC236}">
                <a16:creationId xmlns:a16="http://schemas.microsoft.com/office/drawing/2014/main" id="{C7C62124-6A28-78A6-F303-B8B625DDABC3}"/>
              </a:ext>
            </a:extLst>
          </p:cNvPr>
          <p:cNvSpPr/>
          <p:nvPr/>
        </p:nvSpPr>
        <p:spPr>
          <a:xfrm>
            <a:off x="2999960" y="1859860"/>
            <a:ext cx="2461079" cy="1467176"/>
          </a:xfrm>
          <a:custGeom>
            <a:avLst/>
            <a:gdLst>
              <a:gd name="connsiteX0" fmla="*/ 0 w 1891681"/>
              <a:gd name="connsiteY0" fmla="*/ 638269 h 1276538"/>
              <a:gd name="connsiteX1" fmla="*/ 945841 w 1891681"/>
              <a:gd name="connsiteY1" fmla="*/ 0 h 1276538"/>
              <a:gd name="connsiteX2" fmla="*/ 1891682 w 1891681"/>
              <a:gd name="connsiteY2" fmla="*/ 638269 h 1276538"/>
              <a:gd name="connsiteX3" fmla="*/ 945841 w 1891681"/>
              <a:gd name="connsiteY3" fmla="*/ 1276538 h 1276538"/>
              <a:gd name="connsiteX4" fmla="*/ 0 w 1891681"/>
              <a:gd name="connsiteY4" fmla="*/ 638269 h 1276538"/>
              <a:gd name="connsiteX0" fmla="*/ 0 w 1964109"/>
              <a:gd name="connsiteY0" fmla="*/ 478418 h 1281296"/>
              <a:gd name="connsiteX1" fmla="*/ 1018268 w 1964109"/>
              <a:gd name="connsiteY1" fmla="*/ 3112 h 1281296"/>
              <a:gd name="connsiteX2" fmla="*/ 1964109 w 1964109"/>
              <a:gd name="connsiteY2" fmla="*/ 641381 h 1281296"/>
              <a:gd name="connsiteX3" fmla="*/ 1018268 w 1964109"/>
              <a:gd name="connsiteY3" fmla="*/ 1279650 h 1281296"/>
              <a:gd name="connsiteX4" fmla="*/ 0 w 1964109"/>
              <a:gd name="connsiteY4" fmla="*/ 478418 h 1281296"/>
              <a:gd name="connsiteX0" fmla="*/ 2 w 1964111"/>
              <a:gd name="connsiteY0" fmla="*/ 477128 h 1325081"/>
              <a:gd name="connsiteX1" fmla="*/ 1018270 w 1964111"/>
              <a:gd name="connsiteY1" fmla="*/ 1822 h 1325081"/>
              <a:gd name="connsiteX2" fmla="*/ 1964111 w 1964111"/>
              <a:gd name="connsiteY2" fmla="*/ 640091 h 1325081"/>
              <a:gd name="connsiteX3" fmla="*/ 1009217 w 1964111"/>
              <a:gd name="connsiteY3" fmla="*/ 1323628 h 1325081"/>
              <a:gd name="connsiteX4" fmla="*/ 2 w 1964111"/>
              <a:gd name="connsiteY4" fmla="*/ 477128 h 1325081"/>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2 w 2552586"/>
              <a:gd name="connsiteY0" fmla="*/ 475306 h 1321806"/>
              <a:gd name="connsiteX1" fmla="*/ 1018270 w 2552586"/>
              <a:gd name="connsiteY1" fmla="*/ 0 h 1321806"/>
              <a:gd name="connsiteX2" fmla="*/ 2552586 w 2552586"/>
              <a:gd name="connsiteY2" fmla="*/ 475306 h 1321806"/>
              <a:gd name="connsiteX3" fmla="*/ 1009217 w 2552586"/>
              <a:gd name="connsiteY3" fmla="*/ 1321806 h 1321806"/>
              <a:gd name="connsiteX4" fmla="*/ 2 w 2552586"/>
              <a:gd name="connsiteY4" fmla="*/ 475306 h 1321806"/>
              <a:gd name="connsiteX0" fmla="*/ 4 w 2484667"/>
              <a:gd name="connsiteY0" fmla="*/ 756737 h 1332768"/>
              <a:gd name="connsiteX1" fmla="*/ 950351 w 2484667"/>
              <a:gd name="connsiteY1" fmla="*/ 7344 h 1332768"/>
              <a:gd name="connsiteX2" fmla="*/ 2484667 w 2484667"/>
              <a:gd name="connsiteY2" fmla="*/ 482650 h 1332768"/>
              <a:gd name="connsiteX3" fmla="*/ 941298 w 2484667"/>
              <a:gd name="connsiteY3" fmla="*/ 1329150 h 1332768"/>
              <a:gd name="connsiteX4" fmla="*/ 4 w 2484667"/>
              <a:gd name="connsiteY4" fmla="*/ 756737 h 1332768"/>
              <a:gd name="connsiteX0" fmla="*/ 94 w 2484757"/>
              <a:gd name="connsiteY0" fmla="*/ 756737 h 1062613"/>
              <a:gd name="connsiteX1" fmla="*/ 950441 w 2484757"/>
              <a:gd name="connsiteY1" fmla="*/ 7344 h 1062613"/>
              <a:gd name="connsiteX2" fmla="*/ 2484757 w 2484757"/>
              <a:gd name="connsiteY2" fmla="*/ 482650 h 1062613"/>
              <a:gd name="connsiteX3" fmla="*/ 902576 w 2484757"/>
              <a:gd name="connsiteY3" fmla="*/ 1055063 h 1062613"/>
              <a:gd name="connsiteX4" fmla="*/ 94 w 2484757"/>
              <a:gd name="connsiteY4" fmla="*/ 756737 h 1062613"/>
              <a:gd name="connsiteX0" fmla="*/ 15862 w 2500525"/>
              <a:gd name="connsiteY0" fmla="*/ 817042 h 1123280"/>
              <a:gd name="connsiteX1" fmla="*/ 510168 w 2500525"/>
              <a:gd name="connsiteY1" fmla="*/ 5759 h 1123280"/>
              <a:gd name="connsiteX2" fmla="*/ 2500525 w 2500525"/>
              <a:gd name="connsiteY2" fmla="*/ 542955 h 1123280"/>
              <a:gd name="connsiteX3" fmla="*/ 918344 w 2500525"/>
              <a:gd name="connsiteY3" fmla="*/ 1115368 h 1123280"/>
              <a:gd name="connsiteX4" fmla="*/ 15862 w 2500525"/>
              <a:gd name="connsiteY4" fmla="*/ 817042 h 1123280"/>
              <a:gd name="connsiteX0" fmla="*/ 16399 w 2501062"/>
              <a:gd name="connsiteY0" fmla="*/ 817042 h 1270558"/>
              <a:gd name="connsiteX1" fmla="*/ 510705 w 2501062"/>
              <a:gd name="connsiteY1" fmla="*/ 5759 h 1270558"/>
              <a:gd name="connsiteX2" fmla="*/ 2501062 w 2501062"/>
              <a:gd name="connsiteY2" fmla="*/ 542955 h 1270558"/>
              <a:gd name="connsiteX3" fmla="*/ 928584 w 2501062"/>
              <a:gd name="connsiteY3" fmla="*/ 1265673 h 1270558"/>
              <a:gd name="connsiteX4" fmla="*/ 16399 w 2501062"/>
              <a:gd name="connsiteY4" fmla="*/ 817042 h 1270558"/>
              <a:gd name="connsiteX0" fmla="*/ 17560 w 2608956"/>
              <a:gd name="connsiteY0" fmla="*/ 811787 h 1267005"/>
              <a:gd name="connsiteX1" fmla="*/ 511866 w 2608956"/>
              <a:gd name="connsiteY1" fmla="*/ 504 h 1267005"/>
              <a:gd name="connsiteX2" fmla="*/ 2608957 w 2608956"/>
              <a:gd name="connsiteY2" fmla="*/ 714530 h 1267005"/>
              <a:gd name="connsiteX3" fmla="*/ 929745 w 2608956"/>
              <a:gd name="connsiteY3" fmla="*/ 1260418 h 1267005"/>
              <a:gd name="connsiteX4" fmla="*/ 17560 w 2608956"/>
              <a:gd name="connsiteY4" fmla="*/ 811787 h 1267005"/>
              <a:gd name="connsiteX0" fmla="*/ 17900 w 2638406"/>
              <a:gd name="connsiteY0" fmla="*/ 811787 h 1267005"/>
              <a:gd name="connsiteX1" fmla="*/ 512206 w 2638406"/>
              <a:gd name="connsiteY1" fmla="*/ 504 h 1267005"/>
              <a:gd name="connsiteX2" fmla="*/ 2638405 w 2638406"/>
              <a:gd name="connsiteY2" fmla="*/ 714530 h 1267005"/>
              <a:gd name="connsiteX3" fmla="*/ 930085 w 2638406"/>
              <a:gd name="connsiteY3" fmla="*/ 1260418 h 1267005"/>
              <a:gd name="connsiteX4" fmla="*/ 17900 w 2638406"/>
              <a:gd name="connsiteY4" fmla="*/ 811787 h 1267005"/>
              <a:gd name="connsiteX0" fmla="*/ 17018 w 2559900"/>
              <a:gd name="connsiteY0" fmla="*/ 819295 h 1273958"/>
              <a:gd name="connsiteX1" fmla="*/ 511324 w 2559900"/>
              <a:gd name="connsiteY1" fmla="*/ 8012 h 1273958"/>
              <a:gd name="connsiteX2" fmla="*/ 2559900 w 2559900"/>
              <a:gd name="connsiteY2" fmla="*/ 509842 h 1273958"/>
              <a:gd name="connsiteX3" fmla="*/ 929203 w 2559900"/>
              <a:gd name="connsiteY3" fmla="*/ 1267926 h 1273958"/>
              <a:gd name="connsiteX4" fmla="*/ 17018 w 2559900"/>
              <a:gd name="connsiteY4" fmla="*/ 819295 h 1273958"/>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8368 w 2677686"/>
              <a:gd name="connsiteY0" fmla="*/ 818097 h 1272176"/>
              <a:gd name="connsiteX1" fmla="*/ 512674 w 2677686"/>
              <a:gd name="connsiteY1" fmla="*/ 6814 h 1272176"/>
              <a:gd name="connsiteX2" fmla="*/ 2677686 w 2677686"/>
              <a:gd name="connsiteY2" fmla="*/ 526327 h 1272176"/>
              <a:gd name="connsiteX3" fmla="*/ 930553 w 2677686"/>
              <a:gd name="connsiteY3" fmla="*/ 1266728 h 1272176"/>
              <a:gd name="connsiteX4" fmla="*/ 18368 w 2677686"/>
              <a:gd name="connsiteY4" fmla="*/ 818097 h 1272176"/>
              <a:gd name="connsiteX0" fmla="*/ 19794 w 2788361"/>
              <a:gd name="connsiteY0" fmla="*/ 882151 h 1348888"/>
              <a:gd name="connsiteX1" fmla="*/ 514100 w 2788361"/>
              <a:gd name="connsiteY1" fmla="*/ 70868 h 1348888"/>
              <a:gd name="connsiteX2" fmla="*/ 2788361 w 2788361"/>
              <a:gd name="connsiteY2" fmla="*/ 280928 h 1348888"/>
              <a:gd name="connsiteX3" fmla="*/ 931979 w 2788361"/>
              <a:gd name="connsiteY3" fmla="*/ 1330782 h 1348888"/>
              <a:gd name="connsiteX4" fmla="*/ 19794 w 2788361"/>
              <a:gd name="connsiteY4" fmla="*/ 882151 h 1348888"/>
              <a:gd name="connsiteX0" fmla="*/ 81048 w 2849615"/>
              <a:gd name="connsiteY0" fmla="*/ 882151 h 1272659"/>
              <a:gd name="connsiteX1" fmla="*/ 575354 w 2849615"/>
              <a:gd name="connsiteY1" fmla="*/ 70868 h 1272659"/>
              <a:gd name="connsiteX2" fmla="*/ 2849615 w 2849615"/>
              <a:gd name="connsiteY2" fmla="*/ 280928 h 1272659"/>
              <a:gd name="connsiteX3" fmla="*/ 1903644 w 2849615"/>
              <a:gd name="connsiteY3" fmla="*/ 1251208 h 1272659"/>
              <a:gd name="connsiteX4" fmla="*/ 81048 w 2849615"/>
              <a:gd name="connsiteY4" fmla="*/ 882151 h 1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615" h="1272659">
                <a:moveTo>
                  <a:pt x="81048" y="882151"/>
                </a:moveTo>
                <a:cubicBezTo>
                  <a:pt x="-140334" y="685428"/>
                  <a:pt x="113926" y="171072"/>
                  <a:pt x="575354" y="70868"/>
                </a:cubicBezTo>
                <a:cubicBezTo>
                  <a:pt x="1036782" y="-29336"/>
                  <a:pt x="2849615" y="-71578"/>
                  <a:pt x="2849615" y="280928"/>
                </a:cubicBezTo>
                <a:cubicBezTo>
                  <a:pt x="2682106" y="1127771"/>
                  <a:pt x="2365072" y="1151004"/>
                  <a:pt x="1903644" y="1251208"/>
                </a:cubicBezTo>
                <a:cubicBezTo>
                  <a:pt x="1442216" y="1351412"/>
                  <a:pt x="302430" y="1078874"/>
                  <a:pt x="81048" y="882151"/>
                </a:cubicBez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8C041"/>
              </a:solidFill>
              <a:effectLst/>
              <a:uLnTx/>
              <a:uFillTx/>
              <a:latin typeface="Ebrima"/>
              <a:ea typeface="+mn-ea"/>
              <a:cs typeface="+mn-cs"/>
            </a:endParaRPr>
          </a:p>
        </p:txBody>
      </p:sp>
      <p:sp>
        <p:nvSpPr>
          <p:cNvPr id="36" name="TextBox 35">
            <a:extLst>
              <a:ext uri="{FF2B5EF4-FFF2-40B4-BE49-F238E27FC236}">
                <a16:creationId xmlns:a16="http://schemas.microsoft.com/office/drawing/2014/main" id="{00EC71F3-0A1B-4A99-AB91-1C9F03457835}"/>
              </a:ext>
            </a:extLst>
          </p:cNvPr>
          <p:cNvSpPr txBox="1"/>
          <p:nvPr/>
        </p:nvSpPr>
        <p:spPr>
          <a:xfrm>
            <a:off x="2999960" y="2001238"/>
            <a:ext cx="24610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64226"/>
                </a:solidFill>
                <a:effectLst/>
                <a:uLnTx/>
                <a:uFillTx/>
                <a:latin typeface="Ebrima"/>
                <a:ea typeface="+mn-ea"/>
                <a:cs typeface="+mn-cs"/>
              </a:rPr>
              <a:t>6,816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164226"/>
                </a:solidFill>
                <a:latin typeface="Ebrima"/>
              </a:rPr>
              <a:t>n</a:t>
            </a:r>
            <a:r>
              <a:rPr kumimoji="0" lang="en-GB" sz="1600" b="1" i="0" u="none" strike="noStrike" kern="1200" cap="none" spc="0" normalizeH="0" baseline="0" noProof="0" dirty="0" err="1">
                <a:ln>
                  <a:noFill/>
                </a:ln>
                <a:solidFill>
                  <a:srgbClr val="164226"/>
                </a:solidFill>
                <a:effectLst/>
                <a:uLnTx/>
                <a:uFillTx/>
                <a:latin typeface="Ebrima"/>
                <a:ea typeface="+mn-ea"/>
                <a:cs typeface="+mn-cs"/>
              </a:rPr>
              <a:t>ew</a:t>
            </a:r>
            <a:r>
              <a:rPr kumimoji="0" lang="en-GB" sz="1600" b="1" i="0" u="none" strike="noStrike" kern="1200" cap="none" spc="0" normalizeH="0" baseline="0" noProof="0" dirty="0">
                <a:ln>
                  <a:noFill/>
                </a:ln>
                <a:solidFill>
                  <a:srgbClr val="164226"/>
                </a:solidFill>
                <a:effectLst/>
                <a:uLnTx/>
                <a:uFillTx/>
                <a:latin typeface="Ebrima"/>
                <a:ea typeface="+mn-ea"/>
                <a:cs typeface="+mn-cs"/>
              </a:rPr>
              <a:t> homes on 8 strategic sites</a:t>
            </a:r>
          </a:p>
        </p:txBody>
      </p:sp>
      <p:sp>
        <p:nvSpPr>
          <p:cNvPr id="46" name="TextBox 45">
            <a:extLst>
              <a:ext uri="{FF2B5EF4-FFF2-40B4-BE49-F238E27FC236}">
                <a16:creationId xmlns:a16="http://schemas.microsoft.com/office/drawing/2014/main" id="{335D9554-6764-A237-FEC8-E6A5A8C12506}"/>
              </a:ext>
            </a:extLst>
          </p:cNvPr>
          <p:cNvSpPr txBox="1"/>
          <p:nvPr/>
        </p:nvSpPr>
        <p:spPr>
          <a:xfrm>
            <a:off x="5199410" y="5251476"/>
            <a:ext cx="3175795" cy="584775"/>
          </a:xfrm>
          <a:prstGeom prst="rect">
            <a:avLst/>
          </a:prstGeom>
          <a:noFill/>
        </p:spPr>
        <p:txBody>
          <a:bodyPr wrap="square">
            <a:spAutoFit/>
          </a:bodyPr>
          <a:lstStyle/>
          <a:p>
            <a:pPr algn="ctr"/>
            <a:r>
              <a:rPr lang="en-US" sz="1600" b="1" dirty="0">
                <a:solidFill>
                  <a:schemeClr val="tx1">
                    <a:lumMod val="20000"/>
                    <a:lumOff val="80000"/>
                  </a:schemeClr>
                </a:solidFill>
              </a:rPr>
              <a:t>Principal settlement: </a:t>
            </a:r>
          </a:p>
          <a:p>
            <a:pPr algn="ctr"/>
            <a:r>
              <a:rPr lang="en-US" sz="1600" dirty="0">
                <a:solidFill>
                  <a:schemeClr val="tx1">
                    <a:lumMod val="20000"/>
                    <a:lumOff val="80000"/>
                  </a:schemeClr>
                </a:solidFill>
              </a:rPr>
              <a:t>A main town or large community</a:t>
            </a:r>
          </a:p>
        </p:txBody>
      </p:sp>
      <p:sp>
        <p:nvSpPr>
          <p:cNvPr id="48" name="TextBox 47">
            <a:extLst>
              <a:ext uri="{FF2B5EF4-FFF2-40B4-BE49-F238E27FC236}">
                <a16:creationId xmlns:a16="http://schemas.microsoft.com/office/drawing/2014/main" id="{9403E843-86BC-EFD0-CE95-D15E6FBF2378}"/>
              </a:ext>
            </a:extLst>
          </p:cNvPr>
          <p:cNvSpPr txBox="1"/>
          <p:nvPr/>
        </p:nvSpPr>
        <p:spPr>
          <a:xfrm>
            <a:off x="4962901" y="5885726"/>
            <a:ext cx="3406601" cy="584775"/>
          </a:xfrm>
          <a:prstGeom prst="rect">
            <a:avLst/>
          </a:prstGeom>
          <a:noFill/>
        </p:spPr>
        <p:txBody>
          <a:bodyPr wrap="square">
            <a:spAutoFit/>
          </a:bodyPr>
          <a:lstStyle/>
          <a:p>
            <a:r>
              <a:rPr lang="en-GB" sz="1600" b="1" dirty="0">
                <a:solidFill>
                  <a:schemeClr val="tx1">
                    <a:lumMod val="20000"/>
                    <a:lumOff val="80000"/>
                  </a:schemeClr>
                </a:solidFill>
              </a:rPr>
              <a:t>Non-principal settlement: </a:t>
            </a:r>
          </a:p>
          <a:p>
            <a:r>
              <a:rPr lang="en-GB" sz="1600" dirty="0">
                <a:solidFill>
                  <a:schemeClr val="tx1">
                    <a:lumMod val="20000"/>
                    <a:lumOff val="80000"/>
                  </a:schemeClr>
                </a:solidFill>
              </a:rPr>
              <a:t>A smaller village or  community</a:t>
            </a:r>
          </a:p>
        </p:txBody>
      </p:sp>
    </p:spTree>
    <p:extLst>
      <p:ext uri="{BB962C8B-B14F-4D97-AF65-F5344CB8AC3E}">
        <p14:creationId xmlns:p14="http://schemas.microsoft.com/office/powerpoint/2010/main" val="508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78C42-4203-55ED-2C35-BAD30DCC0452}"/>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EF591BC-3431-045D-A137-30361F8A3B38}"/>
              </a:ext>
            </a:extLst>
          </p:cNvPr>
          <p:cNvSpPr/>
          <p:nvPr/>
        </p:nvSpPr>
        <p:spPr>
          <a:xfrm>
            <a:off x="8286750" y="5519407"/>
            <a:ext cx="3467100" cy="1228715"/>
          </a:xfrm>
          <a:prstGeom prst="roundRect">
            <a:avLst/>
          </a:prstGeom>
          <a:solidFill>
            <a:srgbClr val="164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271E132-05D3-8C31-851F-01A356DD5EF0}"/>
                  </a:ext>
                </a:extLst>
              </p14:cNvPr>
              <p14:cNvContentPartPr/>
              <p14:nvPr/>
            </p14:nvContentPartPr>
            <p14:xfrm>
              <a:off x="11336401" y="6202168"/>
              <a:ext cx="3061" cy="11921"/>
            </p14:xfrm>
          </p:contentPart>
        </mc:Choice>
        <mc:Fallback xmlns="">
          <p:pic>
            <p:nvPicPr>
              <p:cNvPr id="8" name="Ink 7">
                <a:extLst>
                  <a:ext uri="{FF2B5EF4-FFF2-40B4-BE49-F238E27FC236}">
                    <a16:creationId xmlns:a16="http://schemas.microsoft.com/office/drawing/2014/main" id="{2271E132-05D3-8C31-851F-01A356DD5EF0}"/>
                  </a:ext>
                </a:extLst>
              </p:cNvPr>
              <p:cNvPicPr/>
              <p:nvPr/>
            </p:nvPicPr>
            <p:blipFill>
              <a:blip r:embed="rId4"/>
              <a:stretch>
                <a:fillRect/>
              </a:stretch>
            </p:blipFill>
            <p:spPr>
              <a:xfrm>
                <a:off x="11183351" y="5606118"/>
                <a:ext cx="306100" cy="1192100"/>
              </a:xfrm>
              <a:prstGeom prst="rect">
                <a:avLst/>
              </a:prstGeom>
            </p:spPr>
          </p:pic>
        </mc:Fallback>
      </mc:AlternateContent>
      <p:sp>
        <p:nvSpPr>
          <p:cNvPr id="10" name="Title 1">
            <a:extLst>
              <a:ext uri="{FF2B5EF4-FFF2-40B4-BE49-F238E27FC236}">
                <a16:creationId xmlns:a16="http://schemas.microsoft.com/office/drawing/2014/main" id="{40C170EE-05A5-5A3D-1108-5DF894170FEA}"/>
              </a:ext>
            </a:extLst>
          </p:cNvPr>
          <p:cNvSpPr>
            <a:spLocks noGrp="1"/>
          </p:cNvSpPr>
          <p:nvPr>
            <p:ph type="title"/>
          </p:nvPr>
        </p:nvSpPr>
        <p:spPr>
          <a:xfrm>
            <a:off x="400496" y="600775"/>
            <a:ext cx="10515600" cy="1140836"/>
          </a:xfrm>
        </p:spPr>
        <p:txBody>
          <a:bodyPr>
            <a:normAutofit fontScale="90000"/>
          </a:bodyPr>
          <a:lstStyle/>
          <a:p>
            <a:r>
              <a:rPr lang="en-GB" dirty="0">
                <a:solidFill>
                  <a:schemeClr val="tx1">
                    <a:lumMod val="20000"/>
                    <a:lumOff val="80000"/>
                  </a:schemeClr>
                </a:solidFill>
                <a:latin typeface="Gowun Batang" pitchFamily="2" charset="-127"/>
                <a:ea typeface="Gowun Batang"/>
                <a:cs typeface="Ebrima"/>
              </a:rPr>
              <a:t>What could this mean </a:t>
            </a:r>
            <a:br>
              <a:rPr lang="en-GB" dirty="0">
                <a:solidFill>
                  <a:schemeClr val="tx1">
                    <a:lumMod val="20000"/>
                    <a:lumOff val="80000"/>
                  </a:schemeClr>
                </a:solidFill>
                <a:latin typeface="Gowun Batang" pitchFamily="2" charset="-127"/>
                <a:ea typeface="Gowun Batang"/>
                <a:cs typeface="Ebrima"/>
              </a:rPr>
            </a:br>
            <a:r>
              <a:rPr lang="en-GB" dirty="0">
                <a:solidFill>
                  <a:schemeClr val="tx1">
                    <a:lumMod val="20000"/>
                    <a:lumOff val="80000"/>
                  </a:schemeClr>
                </a:solidFill>
                <a:latin typeface="Gowun Batang" pitchFamily="2" charset="-127"/>
                <a:ea typeface="Gowun Batang"/>
                <a:cs typeface="Ebrima"/>
              </a:rPr>
              <a:t>for Ampney Crucis?</a:t>
            </a:r>
            <a:br>
              <a:rPr lang="en-GB" dirty="0">
                <a:latin typeface="Gowun Batang" pitchFamily="2" charset="-127"/>
                <a:ea typeface="Gowun Batang"/>
                <a:cs typeface="Ebrima"/>
              </a:rPr>
            </a:br>
            <a:endParaRPr lang="en-GB" sz="2000" dirty="0">
              <a:solidFill>
                <a:schemeClr val="tx1">
                  <a:lumMod val="20000"/>
                  <a:lumOff val="80000"/>
                </a:schemeClr>
              </a:solidFill>
              <a:latin typeface="Gowun Batang" pitchFamily="2" charset="-127"/>
              <a:ea typeface="Gowun Batang" pitchFamily="2" charset="-127"/>
            </a:endParaRPr>
          </a:p>
        </p:txBody>
      </p:sp>
      <p:sp>
        <p:nvSpPr>
          <p:cNvPr id="13" name="TextBox 12">
            <a:extLst>
              <a:ext uri="{FF2B5EF4-FFF2-40B4-BE49-F238E27FC236}">
                <a16:creationId xmlns:a16="http://schemas.microsoft.com/office/drawing/2014/main" id="{C3FA2564-DBA0-FD37-3B67-8883F2BAD31E}"/>
              </a:ext>
            </a:extLst>
          </p:cNvPr>
          <p:cNvSpPr txBox="1"/>
          <p:nvPr/>
        </p:nvSpPr>
        <p:spPr>
          <a:xfrm>
            <a:off x="411127" y="1826675"/>
            <a:ext cx="5298557" cy="5047536"/>
          </a:xfrm>
          <a:prstGeom prst="rect">
            <a:avLst/>
          </a:prstGeom>
          <a:noFill/>
        </p:spPr>
        <p:txBody>
          <a:bodyPr wrap="square" lIns="91440" tIns="45720" rIns="91440" bIns="45720" rtlCol="0" anchor="t">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Outside of National Landscape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Land indicated as being available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2300" dirty="0">
              <a:solidFill>
                <a:srgbClr val="F8C041">
                  <a:lumMod val="20000"/>
                  <a:lumOff val="80000"/>
                </a:srgbClr>
              </a:solidFill>
              <a:latin typeface="Ebrima"/>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Current settlement size is </a:t>
            </a:r>
            <a:r>
              <a:rPr kumimoji="0" lang="en-GB" sz="2300" b="1" i="0" u="none" strike="noStrike" kern="1200" cap="none" spc="0" normalizeH="0" baseline="0" noProof="0" dirty="0">
                <a:ln>
                  <a:noFill/>
                </a:ln>
                <a:effectLst/>
                <a:uLnTx/>
                <a:uFillTx/>
                <a:latin typeface="Ebrima"/>
                <a:ea typeface="+mn-ea"/>
                <a:cs typeface="+mn-cs"/>
              </a:rPr>
              <a:t>246 homes</a:t>
            </a: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 classed as a Rural Settlement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In our preferred development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option strategy:</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300" b="1" dirty="0">
                <a:solidFill>
                  <a:srgbClr val="F8C041"/>
                </a:solidFill>
                <a:latin typeface="Ebrima"/>
              </a:rPr>
              <a:t>660 (estimated)</a:t>
            </a:r>
            <a:r>
              <a:rPr kumimoji="0" lang="en-GB" sz="2300" b="1" i="0" u="none" strike="noStrike" kern="1200" cap="none" spc="0" normalizeH="0" baseline="0" noProof="0" dirty="0">
                <a:ln>
                  <a:noFill/>
                </a:ln>
                <a:solidFill>
                  <a:srgbClr val="F8C041"/>
                </a:solidFill>
                <a:effectLst/>
                <a:uLnTx/>
                <a:uFillTx/>
                <a:latin typeface="Ebrima"/>
                <a:ea typeface="+mn-ea"/>
                <a:cs typeface="+mn-cs"/>
              </a:rPr>
              <a:t> new dwellings </a:t>
            </a:r>
            <a:r>
              <a:rPr kumimoji="0" lang="en-GB" sz="2300" i="0" u="none" strike="noStrike" kern="1200" cap="none" spc="0" normalizeH="0" baseline="0" noProof="0" dirty="0">
                <a:ln>
                  <a:noFill/>
                </a:ln>
                <a:solidFill>
                  <a:schemeClr val="tx1">
                    <a:lumMod val="20000"/>
                    <a:lumOff val="80000"/>
                  </a:schemeClr>
                </a:solidFill>
                <a:effectLst/>
                <a:uLnTx/>
                <a:uFillTx/>
                <a:latin typeface="Ebrima"/>
                <a:ea typeface="+mn-ea"/>
                <a:cs typeface="+mn-cs"/>
              </a:rPr>
              <a:t>up to and beyond 2043</a:t>
            </a:r>
          </a:p>
          <a:p>
            <a:pPr marR="0" lvl="0" algn="l" defTabSz="914400" rtl="0" eaLnBrk="1" fontAlgn="base" latinLnBrk="0" hangingPunct="1">
              <a:lnSpc>
                <a:spcPct val="100000"/>
              </a:lnSpc>
              <a:spcBef>
                <a:spcPts val="0"/>
              </a:spcBef>
              <a:spcAft>
                <a:spcPts val="0"/>
              </a:spcAft>
              <a:buClrTx/>
              <a:buSzTx/>
              <a:tabLst/>
              <a:defRPr/>
            </a:pPr>
            <a:endParaRPr lang="en-GB" sz="2300" b="0" dirty="0">
              <a:solidFill>
                <a:schemeClr val="tx1">
                  <a:lumMod val="20000"/>
                  <a:lumOff val="80000"/>
                </a:schemeClr>
              </a:solidFill>
              <a:latin typeface="Ebrima"/>
            </a:endParaRPr>
          </a:p>
        </p:txBody>
      </p:sp>
      <p:pic>
        <p:nvPicPr>
          <p:cNvPr id="5" name="Picture 4">
            <a:extLst>
              <a:ext uri="{FF2B5EF4-FFF2-40B4-BE49-F238E27FC236}">
                <a16:creationId xmlns:a16="http://schemas.microsoft.com/office/drawing/2014/main" id="{E29C7020-7006-19AD-6983-886E9565D66A}"/>
              </a:ext>
            </a:extLst>
          </p:cNvPr>
          <p:cNvPicPr>
            <a:picLocks noChangeAspect="1"/>
          </p:cNvPicPr>
          <p:nvPr/>
        </p:nvPicPr>
        <p:blipFill>
          <a:blip r:embed="rId5"/>
          <a:srcRect t="1335"/>
          <a:stretch>
            <a:fillRect/>
          </a:stretch>
        </p:blipFill>
        <p:spPr>
          <a:xfrm>
            <a:off x="6048898" y="563523"/>
            <a:ext cx="5519325" cy="5600924"/>
          </a:xfrm>
          <a:prstGeom prst="rect">
            <a:avLst/>
          </a:prstGeom>
        </p:spPr>
      </p:pic>
      <p:sp>
        <p:nvSpPr>
          <p:cNvPr id="6" name="TextBox 5">
            <a:extLst>
              <a:ext uri="{FF2B5EF4-FFF2-40B4-BE49-F238E27FC236}">
                <a16:creationId xmlns:a16="http://schemas.microsoft.com/office/drawing/2014/main" id="{D0EF452F-99DD-D135-A399-17F2E7BF37E2}"/>
              </a:ext>
            </a:extLst>
          </p:cNvPr>
          <p:cNvSpPr txBox="1"/>
          <p:nvPr/>
        </p:nvSpPr>
        <p:spPr>
          <a:xfrm>
            <a:off x="5989675" y="6222965"/>
            <a:ext cx="5367992" cy="292388"/>
          </a:xfrm>
          <a:prstGeom prst="rect">
            <a:avLst/>
          </a:prstGeom>
          <a:noFill/>
        </p:spPr>
        <p:txBody>
          <a:bodyPr wrap="square" rtlCol="0">
            <a:spAutoFit/>
          </a:bodyPr>
          <a:lstStyle/>
          <a:p>
            <a:r>
              <a:rPr lang="en-GB" sz="1300" i="1" dirty="0"/>
              <a:t>High level indication of the location of the potential new strategic site</a:t>
            </a:r>
          </a:p>
        </p:txBody>
      </p:sp>
    </p:spTree>
    <p:extLst>
      <p:ext uri="{BB962C8B-B14F-4D97-AF65-F5344CB8AC3E}">
        <p14:creationId xmlns:p14="http://schemas.microsoft.com/office/powerpoint/2010/main" val="29522167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4436-586B-B20E-ACE4-997E91FC829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FE15DA8-F627-560A-91C6-C0B336D6611A}"/>
              </a:ext>
            </a:extLst>
          </p:cNvPr>
          <p:cNvSpPr/>
          <p:nvPr/>
        </p:nvSpPr>
        <p:spPr>
          <a:xfrm>
            <a:off x="8286750" y="5519407"/>
            <a:ext cx="3467100" cy="1228715"/>
          </a:xfrm>
          <a:prstGeom prst="roundRect">
            <a:avLst/>
          </a:prstGeom>
          <a:solidFill>
            <a:srgbClr val="164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6244A6D5-3675-805E-E42D-F702CB5026E7}"/>
                  </a:ext>
                </a:extLst>
              </p14:cNvPr>
              <p14:cNvContentPartPr/>
              <p14:nvPr/>
            </p14:nvContentPartPr>
            <p14:xfrm>
              <a:off x="11336401" y="6202168"/>
              <a:ext cx="3061" cy="11921"/>
            </p14:xfrm>
          </p:contentPart>
        </mc:Choice>
        <mc:Fallback xmlns="">
          <p:pic>
            <p:nvPicPr>
              <p:cNvPr id="8" name="Ink 7">
                <a:extLst>
                  <a:ext uri="{FF2B5EF4-FFF2-40B4-BE49-F238E27FC236}">
                    <a16:creationId xmlns:a16="http://schemas.microsoft.com/office/drawing/2014/main" id="{6244A6D5-3675-805E-E42D-F702CB5026E7}"/>
                  </a:ext>
                </a:extLst>
              </p:cNvPr>
              <p:cNvPicPr/>
              <p:nvPr/>
            </p:nvPicPr>
            <p:blipFill>
              <a:blip r:embed="rId4"/>
              <a:stretch>
                <a:fillRect/>
              </a:stretch>
            </p:blipFill>
            <p:spPr>
              <a:xfrm>
                <a:off x="11183351" y="5606118"/>
                <a:ext cx="306100" cy="1192100"/>
              </a:xfrm>
              <a:prstGeom prst="rect">
                <a:avLst/>
              </a:prstGeom>
            </p:spPr>
          </p:pic>
        </mc:Fallback>
      </mc:AlternateContent>
      <p:sp>
        <p:nvSpPr>
          <p:cNvPr id="10" name="Title 1">
            <a:extLst>
              <a:ext uri="{FF2B5EF4-FFF2-40B4-BE49-F238E27FC236}">
                <a16:creationId xmlns:a16="http://schemas.microsoft.com/office/drawing/2014/main" id="{8DB3DF91-0AF7-3331-2DE8-A1DC09E91871}"/>
              </a:ext>
            </a:extLst>
          </p:cNvPr>
          <p:cNvSpPr>
            <a:spLocks noGrp="1"/>
          </p:cNvSpPr>
          <p:nvPr>
            <p:ph type="title"/>
          </p:nvPr>
        </p:nvSpPr>
        <p:spPr>
          <a:xfrm>
            <a:off x="400496" y="462230"/>
            <a:ext cx="10515600" cy="1140836"/>
          </a:xfrm>
        </p:spPr>
        <p:txBody>
          <a:bodyPr>
            <a:normAutofit fontScale="90000"/>
          </a:bodyPr>
          <a:lstStyle/>
          <a:p>
            <a:r>
              <a:rPr lang="en-GB" dirty="0">
                <a:solidFill>
                  <a:schemeClr val="tx1">
                    <a:lumMod val="20000"/>
                    <a:lumOff val="80000"/>
                  </a:schemeClr>
                </a:solidFill>
                <a:latin typeface="Gowun Batang" pitchFamily="2" charset="-127"/>
                <a:ea typeface="Gowun Batang"/>
                <a:cs typeface="Ebrima"/>
              </a:rPr>
              <a:t>What could this mean </a:t>
            </a:r>
            <a:br>
              <a:rPr lang="en-GB" dirty="0">
                <a:latin typeface="Gowun Batang" pitchFamily="2" charset="-127"/>
                <a:ea typeface="Gowun Batang"/>
                <a:cs typeface="Ebrima"/>
              </a:rPr>
            </a:br>
            <a:r>
              <a:rPr lang="en-GB" dirty="0">
                <a:solidFill>
                  <a:schemeClr val="tx1">
                    <a:lumMod val="20000"/>
                    <a:lumOff val="80000"/>
                  </a:schemeClr>
                </a:solidFill>
                <a:latin typeface="Gowun Batang" pitchFamily="2" charset="-127"/>
                <a:ea typeface="Gowun Batang"/>
                <a:cs typeface="Ebrima"/>
              </a:rPr>
              <a:t>for Driffield?</a:t>
            </a:r>
            <a:br>
              <a:rPr lang="en-GB" dirty="0">
                <a:latin typeface="Gowun Batang" pitchFamily="2" charset="-127"/>
                <a:ea typeface="Gowun Batang"/>
                <a:cs typeface="Ebrima"/>
              </a:rPr>
            </a:br>
            <a:endParaRPr lang="en-GB" sz="2000" dirty="0">
              <a:solidFill>
                <a:schemeClr val="tx1">
                  <a:lumMod val="20000"/>
                  <a:lumOff val="80000"/>
                </a:schemeClr>
              </a:solidFill>
              <a:latin typeface="Gowun Batang" pitchFamily="2" charset="-127"/>
              <a:ea typeface="Gowun Batang" pitchFamily="2" charset="-127"/>
            </a:endParaRPr>
          </a:p>
        </p:txBody>
      </p:sp>
      <p:sp>
        <p:nvSpPr>
          <p:cNvPr id="13" name="TextBox 12">
            <a:extLst>
              <a:ext uri="{FF2B5EF4-FFF2-40B4-BE49-F238E27FC236}">
                <a16:creationId xmlns:a16="http://schemas.microsoft.com/office/drawing/2014/main" id="{097C6568-58B4-366A-196A-A8FBF47D9461}"/>
              </a:ext>
            </a:extLst>
          </p:cNvPr>
          <p:cNvSpPr txBox="1"/>
          <p:nvPr/>
        </p:nvSpPr>
        <p:spPr>
          <a:xfrm>
            <a:off x="422673" y="1578151"/>
            <a:ext cx="5808006" cy="5401479"/>
          </a:xfrm>
          <a:prstGeom prst="rect">
            <a:avLst/>
          </a:prstGeom>
          <a:noFill/>
        </p:spPr>
        <p:txBody>
          <a:bodyPr wrap="square" lIns="91440" tIns="45720" rIns="91440" bIns="45720" rtlCol="0" anchor="t">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Outside of National Landscape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Land previously indicated as being available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In our preferred development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F8C041">
                    <a:lumMod val="20000"/>
                    <a:lumOff val="80000"/>
                  </a:srgbClr>
                </a:solidFill>
                <a:effectLst/>
                <a:uLnTx/>
                <a:uFillTx/>
                <a:latin typeface="Ebrima"/>
                <a:ea typeface="+mn-ea"/>
                <a:cs typeface="+mn-cs"/>
              </a:rPr>
              <a:t>option strategy:</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300" b="1" i="0" u="none" strike="noStrike" kern="1200" cap="none" spc="0" normalizeH="0" baseline="0" noProof="0" dirty="0">
              <a:ln>
                <a:noFill/>
              </a:ln>
              <a:solidFill>
                <a:srgbClr val="F8C041"/>
              </a:solidFill>
              <a:effectLst/>
              <a:uLnTx/>
              <a:uFillTx/>
              <a:latin typeface="Ebrima"/>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F8C041"/>
                </a:solidFill>
                <a:effectLst/>
                <a:uLnTx/>
                <a:uFillTx/>
                <a:latin typeface="Ebrima"/>
                <a:ea typeface="+mn-ea"/>
                <a:cs typeface="+mn-cs"/>
              </a:rPr>
              <a:t>New settlement </a:t>
            </a: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west of Driffield</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300" b="1"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F8C041"/>
                </a:solidFill>
                <a:effectLst/>
                <a:uLnTx/>
                <a:uFillTx/>
                <a:latin typeface="Ebrima"/>
                <a:ea typeface="+mn-ea"/>
                <a:cs typeface="+mn-cs"/>
              </a:rPr>
              <a:t>840 (estimated) new dwellings </a:t>
            </a: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rPr>
              <a:t>in 25 – 43 plan period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srgbClr val="F8C041">
                  <a:lumMod val="20000"/>
                  <a:lumOff val="80000"/>
                </a:srgbClr>
              </a:solidFill>
              <a:effectLst/>
              <a:uLnTx/>
              <a:uFillTx/>
              <a:latin typeface="Ebrima"/>
              <a:ea typeface="Ebrima"/>
              <a:cs typeface="Ebrim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F8C041"/>
                </a:solidFill>
                <a:effectLst/>
                <a:uLnTx/>
                <a:uFillTx/>
                <a:latin typeface="Ebrima"/>
                <a:ea typeface="Ebrima"/>
                <a:cs typeface="Ebrima"/>
              </a:rPr>
              <a:t>1,260 </a:t>
            </a:r>
            <a:r>
              <a:rPr kumimoji="0" lang="en-GB" sz="2300" b="1" i="0" u="none" strike="noStrike" kern="1200" cap="none" spc="0" normalizeH="0" baseline="0" noProof="0" dirty="0">
                <a:ln>
                  <a:noFill/>
                </a:ln>
                <a:effectLst/>
                <a:uLnTx/>
                <a:uFillTx/>
                <a:latin typeface="Ebrima"/>
                <a:ea typeface="Ebrima"/>
                <a:cs typeface="Ebrima"/>
              </a:rPr>
              <a:t>more (estimated) </a:t>
            </a:r>
            <a:r>
              <a:rPr kumimoji="0" lang="en-GB" sz="2300" b="0" i="0" u="none" strike="noStrike" kern="1200" cap="none" spc="0" normalizeH="0" baseline="0" noProof="0" dirty="0">
                <a:ln>
                  <a:noFill/>
                </a:ln>
                <a:solidFill>
                  <a:srgbClr val="F8C041">
                    <a:lumMod val="20000"/>
                    <a:lumOff val="80000"/>
                  </a:srgbClr>
                </a:solidFill>
                <a:effectLst/>
                <a:uLnTx/>
                <a:uFillTx/>
                <a:latin typeface="Ebrima"/>
                <a:ea typeface="Ebrima"/>
                <a:cs typeface="Ebrima"/>
              </a:rPr>
              <a:t>beyond 2043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srgbClr val="F8C041">
                  <a:lumMod val="20000"/>
                  <a:lumOff val="80000"/>
                </a:srgbClr>
              </a:solidFill>
              <a:effectLst/>
              <a:uLnTx/>
              <a:uFillTx/>
              <a:latin typeface="Ebrima"/>
              <a:ea typeface="+mn-ea"/>
              <a:cs typeface="+mn-cs"/>
            </a:endParaRPr>
          </a:p>
        </p:txBody>
      </p:sp>
      <p:sp>
        <p:nvSpPr>
          <p:cNvPr id="6" name="TextBox 5">
            <a:extLst>
              <a:ext uri="{FF2B5EF4-FFF2-40B4-BE49-F238E27FC236}">
                <a16:creationId xmlns:a16="http://schemas.microsoft.com/office/drawing/2014/main" id="{3971E52B-5586-F033-96E3-DBE9DB368E28}"/>
              </a:ext>
            </a:extLst>
          </p:cNvPr>
          <p:cNvSpPr txBox="1"/>
          <p:nvPr/>
        </p:nvSpPr>
        <p:spPr>
          <a:xfrm>
            <a:off x="6244859" y="6222965"/>
            <a:ext cx="536799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8C041"/>
                </a:solidFill>
                <a:effectLst/>
                <a:uLnTx/>
                <a:uFillTx/>
                <a:latin typeface="Ebrima"/>
                <a:ea typeface="+mn-ea"/>
                <a:cs typeface="+mn-cs"/>
              </a:rPr>
              <a:t>High level indication of the location of the potential new strategic site</a:t>
            </a:r>
          </a:p>
        </p:txBody>
      </p:sp>
      <p:pic>
        <p:nvPicPr>
          <p:cNvPr id="4" name="Picture 3">
            <a:extLst>
              <a:ext uri="{FF2B5EF4-FFF2-40B4-BE49-F238E27FC236}">
                <a16:creationId xmlns:a16="http://schemas.microsoft.com/office/drawing/2014/main" id="{B23D430F-E3D6-0A52-3CFF-13FB6AECDBDA}"/>
              </a:ext>
            </a:extLst>
          </p:cNvPr>
          <p:cNvPicPr>
            <a:picLocks noChangeAspect="1"/>
          </p:cNvPicPr>
          <p:nvPr/>
        </p:nvPicPr>
        <p:blipFill>
          <a:blip r:embed="rId5"/>
          <a:stretch>
            <a:fillRect/>
          </a:stretch>
        </p:blipFill>
        <p:spPr>
          <a:xfrm>
            <a:off x="6351181" y="600775"/>
            <a:ext cx="5410559" cy="5545305"/>
          </a:xfrm>
          <a:prstGeom prst="rect">
            <a:avLst/>
          </a:prstGeom>
        </p:spPr>
      </p:pic>
    </p:spTree>
    <p:extLst>
      <p:ext uri="{BB962C8B-B14F-4D97-AF65-F5344CB8AC3E}">
        <p14:creationId xmlns:p14="http://schemas.microsoft.com/office/powerpoint/2010/main" val="102741807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4422-35BD-C29B-D996-6B67198666B3}"/>
              </a:ext>
            </a:extLst>
          </p:cNvPr>
          <p:cNvSpPr>
            <a:spLocks noGrp="1"/>
          </p:cNvSpPr>
          <p:nvPr>
            <p:ph type="title"/>
          </p:nvPr>
        </p:nvSpPr>
        <p:spPr>
          <a:xfrm>
            <a:off x="551689" y="136524"/>
            <a:ext cx="10515600" cy="1325563"/>
          </a:xfrm>
        </p:spPr>
        <p:txBody>
          <a:bodyPr/>
          <a:lstStyle/>
          <a:p>
            <a:r>
              <a:rPr lang="en-GB" b="1" dirty="0">
                <a:solidFill>
                  <a:srgbClr val="FEF2D9"/>
                </a:solidFill>
                <a:latin typeface="Gowun Batang" pitchFamily="2" charset="-127"/>
                <a:ea typeface="Gowun Batang" pitchFamily="2" charset="-127"/>
              </a:rPr>
              <a:t>Beyond 2043: other strategic sites</a:t>
            </a:r>
          </a:p>
        </p:txBody>
      </p:sp>
      <p:sp>
        <p:nvSpPr>
          <p:cNvPr id="15" name="Rectangle 14">
            <a:extLst>
              <a:ext uri="{FF2B5EF4-FFF2-40B4-BE49-F238E27FC236}">
                <a16:creationId xmlns:a16="http://schemas.microsoft.com/office/drawing/2014/main" id="{137F813B-C09A-4911-2E16-B7A68895F32B}"/>
              </a:ext>
            </a:extLst>
          </p:cNvPr>
          <p:cNvSpPr/>
          <p:nvPr/>
        </p:nvSpPr>
        <p:spPr>
          <a:xfrm>
            <a:off x="8304756" y="5711868"/>
            <a:ext cx="3457184" cy="10096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C041"/>
              </a:solidFill>
              <a:effectLst/>
              <a:uLnTx/>
              <a:uFillTx/>
              <a:latin typeface="Ebrima"/>
              <a:ea typeface="+mn-ea"/>
              <a:cs typeface="+mn-cs"/>
            </a:endParaRPr>
          </a:p>
        </p:txBody>
      </p:sp>
      <p:graphicFrame>
        <p:nvGraphicFramePr>
          <p:cNvPr id="14" name="Table 13">
            <a:extLst>
              <a:ext uri="{FF2B5EF4-FFF2-40B4-BE49-F238E27FC236}">
                <a16:creationId xmlns:a16="http://schemas.microsoft.com/office/drawing/2014/main" id="{E3A4839D-7BE3-4FDC-BA2D-805D82B5BDED}"/>
              </a:ext>
            </a:extLst>
          </p:cNvPr>
          <p:cNvGraphicFramePr>
            <a:graphicFrameLocks noGrp="1"/>
          </p:cNvGraphicFramePr>
          <p:nvPr>
            <p:extLst>
              <p:ext uri="{D42A27DB-BD31-4B8C-83A1-F6EECF244321}">
                <p14:modId xmlns:p14="http://schemas.microsoft.com/office/powerpoint/2010/main" val="2455063558"/>
              </p:ext>
            </p:extLst>
          </p:nvPr>
        </p:nvGraphicFramePr>
        <p:xfrm>
          <a:off x="180583" y="1349027"/>
          <a:ext cx="11830833" cy="5120385"/>
        </p:xfrm>
        <a:graphic>
          <a:graphicData uri="http://schemas.openxmlformats.org/drawingml/2006/table">
            <a:tbl>
              <a:tblPr firstRow="1" bandRow="1">
                <a:tableStyleId>{5C22544A-7EE6-4342-B048-85BDC9FD1C3A}</a:tableStyleId>
              </a:tblPr>
              <a:tblGrid>
                <a:gridCol w="8236907">
                  <a:extLst>
                    <a:ext uri="{9D8B030D-6E8A-4147-A177-3AD203B41FA5}">
                      <a16:colId xmlns:a16="http://schemas.microsoft.com/office/drawing/2014/main" val="3663065466"/>
                    </a:ext>
                  </a:extLst>
                </a:gridCol>
                <a:gridCol w="1615858">
                  <a:extLst>
                    <a:ext uri="{9D8B030D-6E8A-4147-A177-3AD203B41FA5}">
                      <a16:colId xmlns:a16="http://schemas.microsoft.com/office/drawing/2014/main" val="1803023863"/>
                    </a:ext>
                  </a:extLst>
                </a:gridCol>
                <a:gridCol w="1978068">
                  <a:extLst>
                    <a:ext uri="{9D8B030D-6E8A-4147-A177-3AD203B41FA5}">
                      <a16:colId xmlns:a16="http://schemas.microsoft.com/office/drawing/2014/main" val="1336949892"/>
                    </a:ext>
                  </a:extLst>
                </a:gridCol>
              </a:tblGrid>
              <a:tr h="1510228">
                <a:tc>
                  <a:txBody>
                    <a:bodyPr/>
                    <a:lstStyle/>
                    <a:p>
                      <a:pPr algn="ctr"/>
                      <a:endParaRPr lang="en-GB" sz="2400" dirty="0"/>
                    </a:p>
                    <a:p>
                      <a:pPr algn="ctr"/>
                      <a:r>
                        <a:rPr lang="en-GB" sz="2800" dirty="0"/>
                        <a:t>Strategic sites (500 homes or more)</a:t>
                      </a:r>
                    </a:p>
                  </a:txBody>
                  <a:tcPr/>
                </a:tc>
                <a:tc>
                  <a:txBody>
                    <a:bodyPr/>
                    <a:lstStyle/>
                    <a:p>
                      <a:r>
                        <a:rPr lang="en-GB" sz="2400" dirty="0"/>
                        <a:t>Estimated homes up to 2043</a:t>
                      </a:r>
                    </a:p>
                  </a:txBody>
                  <a:tcPr/>
                </a:tc>
                <a:tc>
                  <a:txBody>
                    <a:bodyPr/>
                    <a:lstStyle/>
                    <a:p>
                      <a:r>
                        <a:rPr lang="en-GB" sz="2400" dirty="0"/>
                        <a:t>Estimated homes up to and beyond 2043</a:t>
                      </a:r>
                    </a:p>
                  </a:txBody>
                  <a:tcPr/>
                </a:tc>
                <a:extLst>
                  <a:ext uri="{0D108BD9-81ED-4DB2-BD59-A6C34878D82A}">
                    <a16:rowId xmlns:a16="http://schemas.microsoft.com/office/drawing/2014/main" val="3405703019"/>
                  </a:ext>
                </a:extLst>
              </a:tr>
              <a:tr h="424062">
                <a:tc>
                  <a:txBody>
                    <a:bodyPr/>
                    <a:lstStyle/>
                    <a:p>
                      <a:r>
                        <a:rPr lang="en-GB" sz="2200" dirty="0"/>
                        <a:t>Strategic extension north of </a:t>
                      </a:r>
                      <a:r>
                        <a:rPr lang="en-GB" sz="2200" b="1" dirty="0"/>
                        <a:t>Ampney Crucis</a:t>
                      </a:r>
                    </a:p>
                  </a:txBody>
                  <a:tcPr/>
                </a:tc>
                <a:tc>
                  <a:txBody>
                    <a:bodyPr/>
                    <a:lstStyle/>
                    <a:p>
                      <a:pPr algn="ctr"/>
                      <a:r>
                        <a:rPr lang="en-GB" sz="2200" dirty="0"/>
                        <a:t>660</a:t>
                      </a:r>
                    </a:p>
                  </a:txBody>
                  <a:tcPr/>
                </a:tc>
                <a:tc>
                  <a:txBody>
                    <a:bodyPr/>
                    <a:lstStyle/>
                    <a:p>
                      <a:pPr algn="ctr"/>
                      <a:r>
                        <a:rPr lang="en-GB" sz="2200" b="1" dirty="0"/>
                        <a:t>660</a:t>
                      </a:r>
                    </a:p>
                  </a:txBody>
                  <a:tcPr/>
                </a:tc>
                <a:extLst>
                  <a:ext uri="{0D108BD9-81ED-4DB2-BD59-A6C34878D82A}">
                    <a16:rowId xmlns:a16="http://schemas.microsoft.com/office/drawing/2014/main" val="3586525188"/>
                  </a:ext>
                </a:extLst>
              </a:tr>
              <a:tr h="424062">
                <a:tc>
                  <a:txBody>
                    <a:bodyPr/>
                    <a:lstStyle/>
                    <a:p>
                      <a:r>
                        <a:rPr lang="en-GB" sz="2200" dirty="0"/>
                        <a:t>Strategic extension south of </a:t>
                      </a:r>
                      <a:r>
                        <a:rPr lang="en-GB" sz="2200" b="1" dirty="0"/>
                        <a:t>The Steadings, Cirencester</a:t>
                      </a:r>
                    </a:p>
                  </a:txBody>
                  <a:tcPr/>
                </a:tc>
                <a:tc>
                  <a:txBody>
                    <a:bodyPr/>
                    <a:lstStyle/>
                    <a:p>
                      <a:pPr algn="ctr"/>
                      <a:r>
                        <a:rPr lang="en-GB" sz="2200" dirty="0"/>
                        <a:t>400</a:t>
                      </a:r>
                    </a:p>
                  </a:txBody>
                  <a:tcPr/>
                </a:tc>
                <a:tc>
                  <a:txBody>
                    <a:bodyPr/>
                    <a:lstStyle/>
                    <a:p>
                      <a:pPr algn="ctr"/>
                      <a:r>
                        <a:rPr lang="en-GB" sz="2200" b="1" dirty="0"/>
                        <a:t>1,290</a:t>
                      </a:r>
                    </a:p>
                  </a:txBody>
                  <a:tcPr/>
                </a:tc>
                <a:extLst>
                  <a:ext uri="{0D108BD9-81ED-4DB2-BD59-A6C34878D82A}">
                    <a16:rowId xmlns:a16="http://schemas.microsoft.com/office/drawing/2014/main" val="653488541"/>
                  </a:ext>
                </a:extLst>
              </a:tr>
              <a:tr h="424062">
                <a:tc>
                  <a:txBody>
                    <a:bodyPr/>
                    <a:lstStyle/>
                    <a:p>
                      <a:r>
                        <a:rPr lang="en-GB" sz="2200" dirty="0"/>
                        <a:t>New settlement west of </a:t>
                      </a:r>
                      <a:r>
                        <a:rPr lang="en-GB" sz="2200" b="1" dirty="0"/>
                        <a:t>Driffield</a:t>
                      </a:r>
                    </a:p>
                  </a:txBody>
                  <a:tcPr/>
                </a:tc>
                <a:tc>
                  <a:txBody>
                    <a:bodyPr/>
                    <a:lstStyle/>
                    <a:p>
                      <a:pPr algn="ctr"/>
                      <a:r>
                        <a:rPr lang="en-GB" sz="2200" dirty="0"/>
                        <a:t>840</a:t>
                      </a:r>
                    </a:p>
                  </a:txBody>
                  <a:tcPr/>
                </a:tc>
                <a:tc>
                  <a:txBody>
                    <a:bodyPr/>
                    <a:lstStyle/>
                    <a:p>
                      <a:pPr algn="ctr"/>
                      <a:r>
                        <a:rPr lang="en-GB" sz="2200" b="1" dirty="0"/>
                        <a:t>2,100</a:t>
                      </a:r>
                    </a:p>
                  </a:txBody>
                  <a:tcPr/>
                </a:tc>
                <a:extLst>
                  <a:ext uri="{0D108BD9-81ED-4DB2-BD59-A6C34878D82A}">
                    <a16:rowId xmlns:a16="http://schemas.microsoft.com/office/drawing/2014/main" val="169832350"/>
                  </a:ext>
                </a:extLst>
              </a:tr>
              <a:tr h="424062">
                <a:tc>
                  <a:txBody>
                    <a:bodyPr/>
                    <a:lstStyle/>
                    <a:p>
                      <a:r>
                        <a:rPr lang="en-GB" sz="2200" dirty="0"/>
                        <a:t>Strategic extension north-east of </a:t>
                      </a:r>
                      <a:r>
                        <a:rPr lang="en-GB" sz="2200" b="1" dirty="0"/>
                        <a:t>Fairford</a:t>
                      </a:r>
                    </a:p>
                  </a:txBody>
                  <a:tcPr/>
                </a:tc>
                <a:tc>
                  <a:txBody>
                    <a:bodyPr/>
                    <a:lstStyle/>
                    <a:p>
                      <a:pPr algn="ctr"/>
                      <a:r>
                        <a:rPr lang="en-GB" sz="2200" dirty="0"/>
                        <a:t>780</a:t>
                      </a:r>
                    </a:p>
                  </a:txBody>
                  <a:tcPr/>
                </a:tc>
                <a:tc>
                  <a:txBody>
                    <a:bodyPr/>
                    <a:lstStyle/>
                    <a:p>
                      <a:pPr algn="ctr"/>
                      <a:r>
                        <a:rPr lang="en-GB" sz="2200" b="1" dirty="0"/>
                        <a:t>1,400</a:t>
                      </a:r>
                    </a:p>
                  </a:txBody>
                  <a:tcPr/>
                </a:tc>
                <a:extLst>
                  <a:ext uri="{0D108BD9-81ED-4DB2-BD59-A6C34878D82A}">
                    <a16:rowId xmlns:a16="http://schemas.microsoft.com/office/drawing/2014/main" val="1493858503"/>
                  </a:ext>
                </a:extLst>
              </a:tr>
              <a:tr h="424062">
                <a:tc>
                  <a:txBody>
                    <a:bodyPr/>
                    <a:lstStyle/>
                    <a:p>
                      <a:r>
                        <a:rPr lang="en-GB" sz="2200" dirty="0"/>
                        <a:t>Strategic extension south-west of </a:t>
                      </a:r>
                      <a:r>
                        <a:rPr lang="en-GB" sz="2200" b="1" dirty="0"/>
                        <a:t>Kemble</a:t>
                      </a:r>
                    </a:p>
                  </a:txBody>
                  <a:tcPr/>
                </a:tc>
                <a:tc>
                  <a:txBody>
                    <a:bodyPr/>
                    <a:lstStyle/>
                    <a:p>
                      <a:pPr algn="ctr"/>
                      <a:r>
                        <a:rPr lang="en-GB" sz="2200" dirty="0"/>
                        <a:t>590</a:t>
                      </a:r>
                    </a:p>
                  </a:txBody>
                  <a:tcPr/>
                </a:tc>
                <a:tc>
                  <a:txBody>
                    <a:bodyPr/>
                    <a:lstStyle/>
                    <a:p>
                      <a:pPr algn="ctr"/>
                      <a:r>
                        <a:rPr lang="en-GB" sz="2200" b="1" dirty="0"/>
                        <a:t>1,070</a:t>
                      </a:r>
                    </a:p>
                  </a:txBody>
                  <a:tcPr/>
                </a:tc>
                <a:extLst>
                  <a:ext uri="{0D108BD9-81ED-4DB2-BD59-A6C34878D82A}">
                    <a16:rowId xmlns:a16="http://schemas.microsoft.com/office/drawing/2014/main" val="1796170554"/>
                  </a:ext>
                </a:extLst>
              </a:tr>
              <a:tr h="480327">
                <a:tc>
                  <a:txBody>
                    <a:bodyPr/>
                    <a:lstStyle/>
                    <a:p>
                      <a:r>
                        <a:rPr lang="en-GB" sz="2200" dirty="0"/>
                        <a:t>Strategic extension north, south and east of </a:t>
                      </a:r>
                      <a:r>
                        <a:rPr lang="en-GB" sz="2200" b="1" dirty="0"/>
                        <a:t>Moreton-in-Marsh</a:t>
                      </a:r>
                    </a:p>
                  </a:txBody>
                  <a:tcPr/>
                </a:tc>
                <a:tc>
                  <a:txBody>
                    <a:bodyPr/>
                    <a:lstStyle/>
                    <a:p>
                      <a:pPr algn="ctr"/>
                      <a:r>
                        <a:rPr lang="en-GB" sz="2200" dirty="0"/>
                        <a:t>1,710</a:t>
                      </a:r>
                    </a:p>
                  </a:txBody>
                  <a:tcPr/>
                </a:tc>
                <a:tc>
                  <a:txBody>
                    <a:bodyPr/>
                    <a:lstStyle/>
                    <a:p>
                      <a:pPr algn="ctr"/>
                      <a:r>
                        <a:rPr lang="en-GB" sz="2200" b="1" dirty="0"/>
                        <a:t>3,970</a:t>
                      </a:r>
                    </a:p>
                  </a:txBody>
                  <a:tcPr/>
                </a:tc>
                <a:extLst>
                  <a:ext uri="{0D108BD9-81ED-4DB2-BD59-A6C34878D82A}">
                    <a16:rowId xmlns:a16="http://schemas.microsoft.com/office/drawing/2014/main" val="472099944"/>
                  </a:ext>
                </a:extLst>
              </a:tr>
              <a:tr h="498117">
                <a:tc>
                  <a:txBody>
                    <a:bodyPr/>
                    <a:lstStyle/>
                    <a:p>
                      <a:r>
                        <a:rPr lang="en-GB" sz="2200" dirty="0"/>
                        <a:t>Strategic extension south of </a:t>
                      </a:r>
                      <a:r>
                        <a:rPr lang="en-GB" sz="2200" b="1" dirty="0"/>
                        <a:t>Preston</a:t>
                      </a:r>
                    </a:p>
                  </a:txBody>
                  <a:tcPr/>
                </a:tc>
                <a:tc>
                  <a:txBody>
                    <a:bodyPr/>
                    <a:lstStyle/>
                    <a:p>
                      <a:pPr algn="ctr"/>
                      <a:r>
                        <a:rPr lang="en-GB" sz="2200" dirty="0"/>
                        <a:t>960</a:t>
                      </a:r>
                    </a:p>
                  </a:txBody>
                  <a:tcPr/>
                </a:tc>
                <a:tc>
                  <a:txBody>
                    <a:bodyPr/>
                    <a:lstStyle/>
                    <a:p>
                      <a:pPr algn="ctr"/>
                      <a:r>
                        <a:rPr lang="en-GB" sz="2200" b="1" dirty="0"/>
                        <a:t>2,510</a:t>
                      </a:r>
                    </a:p>
                  </a:txBody>
                  <a:tcPr/>
                </a:tc>
                <a:extLst>
                  <a:ext uri="{0D108BD9-81ED-4DB2-BD59-A6C34878D82A}">
                    <a16:rowId xmlns:a16="http://schemas.microsoft.com/office/drawing/2014/main" val="4132790927"/>
                  </a:ext>
                </a:extLst>
              </a:tr>
              <a:tr h="453861">
                <a:tc>
                  <a:txBody>
                    <a:bodyPr/>
                    <a:lstStyle/>
                    <a:p>
                      <a:r>
                        <a:rPr lang="en-GB" sz="2200" dirty="0"/>
                        <a:t>Strategic extension north, south and west of </a:t>
                      </a:r>
                      <a:r>
                        <a:rPr lang="en-GB" sz="2200" b="1" dirty="0"/>
                        <a:t>Siddington</a:t>
                      </a:r>
                    </a:p>
                  </a:txBody>
                  <a:tcPr/>
                </a:tc>
                <a:tc>
                  <a:txBody>
                    <a:bodyPr/>
                    <a:lstStyle/>
                    <a:p>
                      <a:pPr algn="ctr"/>
                      <a:r>
                        <a:rPr lang="en-GB" sz="2200" dirty="0"/>
                        <a:t>880</a:t>
                      </a:r>
                    </a:p>
                  </a:txBody>
                  <a:tcPr/>
                </a:tc>
                <a:tc>
                  <a:txBody>
                    <a:bodyPr/>
                    <a:lstStyle/>
                    <a:p>
                      <a:pPr algn="ctr"/>
                      <a:r>
                        <a:rPr lang="en-GB" sz="2200" b="1" dirty="0"/>
                        <a:t>1,100</a:t>
                      </a:r>
                    </a:p>
                  </a:txBody>
                  <a:tcPr/>
                </a:tc>
                <a:extLst>
                  <a:ext uri="{0D108BD9-81ED-4DB2-BD59-A6C34878D82A}">
                    <a16:rowId xmlns:a16="http://schemas.microsoft.com/office/drawing/2014/main" val="3806533991"/>
                  </a:ext>
                </a:extLst>
              </a:tr>
            </a:tbl>
          </a:graphicData>
        </a:graphic>
      </p:graphicFrame>
    </p:spTree>
    <p:extLst>
      <p:ext uri="{BB962C8B-B14F-4D97-AF65-F5344CB8AC3E}">
        <p14:creationId xmlns:p14="http://schemas.microsoft.com/office/powerpoint/2010/main" val="1777885535"/>
      </p:ext>
    </p:extLst>
  </p:cSld>
  <p:clrMapOvr>
    <a:masterClrMapping/>
  </p:clrMapOvr>
  <p:transition spd="slow">
    <p:push dir="u"/>
  </p:transition>
</p:sld>
</file>

<file path=ppt/theme/theme1.xml><?xml version="1.0" encoding="utf-8"?>
<a:theme xmlns:a="http://schemas.openxmlformats.org/drawingml/2006/main" name="CDC Theme">
  <a:themeElements>
    <a:clrScheme name="CDC Palette 2024">
      <a:dk1>
        <a:srgbClr val="164226"/>
      </a:dk1>
      <a:lt1>
        <a:srgbClr val="F8C041"/>
      </a:lt1>
      <a:dk2>
        <a:srgbClr val="082F36"/>
      </a:dk2>
      <a:lt2>
        <a:srgbClr val="EBEED9"/>
      </a:lt2>
      <a:accent1>
        <a:srgbClr val="69A83E"/>
      </a:accent1>
      <a:accent2>
        <a:srgbClr val="EBEED9"/>
      </a:accent2>
      <a:accent3>
        <a:srgbClr val="F8C041"/>
      </a:accent3>
      <a:accent4>
        <a:srgbClr val="082F36"/>
      </a:accent4>
      <a:accent5>
        <a:srgbClr val="69A83E"/>
      </a:accent5>
      <a:accent6>
        <a:srgbClr val="000000"/>
      </a:accent6>
      <a:hlink>
        <a:srgbClr val="0563C1"/>
      </a:hlink>
      <a:folHlink>
        <a:srgbClr val="E29F08"/>
      </a:folHlink>
    </a:clrScheme>
    <a:fontScheme name="Ebrima CDC">
      <a:majorFont>
        <a:latin typeface="Ebrima"/>
        <a:ea typeface=""/>
        <a:cs typeface=""/>
      </a:majorFont>
      <a:minorFont>
        <a:latin typeface="Ebri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CDC PowerPoint Presentation1" id="{46D83586-29D7-4DD6-B65E-07F4891DABC9}" vid="{B866D48F-643F-4F3B-B64D-0C240F2655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3fab4c-4711-49eb-8aab-60187a619667">
      <Terms xmlns="http://schemas.microsoft.com/office/infopath/2007/PartnerControls"/>
    </lcf76f155ced4ddcb4097134ff3c332f>
    <TaxCatchAll xmlns="91146886-4123-43f1-a254-b3d86696de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8DE3445282714A8E50FE36BA1631C9" ma:contentTypeVersion="14" ma:contentTypeDescription="Create a new document." ma:contentTypeScope="" ma:versionID="184213c0eb5682215a7482d6b9f8fa6a">
  <xsd:schema xmlns:xsd="http://www.w3.org/2001/XMLSchema" xmlns:xs="http://www.w3.org/2001/XMLSchema" xmlns:p="http://schemas.microsoft.com/office/2006/metadata/properties" xmlns:ns2="bf3fab4c-4711-49eb-8aab-60187a619667" xmlns:ns3="91146886-4123-43f1-a254-b3d86696de84" targetNamespace="http://schemas.microsoft.com/office/2006/metadata/properties" ma:root="true" ma:fieldsID="3334698be4bf1017b23f6f1cf84893bd" ns2:_="" ns3:_="">
    <xsd:import namespace="bf3fab4c-4711-49eb-8aab-60187a619667"/>
    <xsd:import namespace="91146886-4123-43f1-a254-b3d86696de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fab4c-4711-49eb-8aab-60187a619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333b213-9c96-4247-b3db-168530168ee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146886-4123-43f1-a254-b3d86696de8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583a57e-f624-4807-8ef2-8e898d1732fd}" ma:internalName="TaxCatchAll" ma:showField="CatchAllData" ma:web="91146886-4123-43f1-a254-b3d86696de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F2161D-4579-44D4-B549-A6F175278879}">
  <ds:schemaRefs>
    <ds:schemaRef ds:uri="http://schemas.microsoft.com/sharepoint/v3/contenttype/forms"/>
  </ds:schemaRefs>
</ds:datastoreItem>
</file>

<file path=customXml/itemProps2.xml><?xml version="1.0" encoding="utf-8"?>
<ds:datastoreItem xmlns:ds="http://schemas.openxmlformats.org/officeDocument/2006/customXml" ds:itemID="{9E5E47CE-D011-4F14-91CF-C20BBEB22DEE}">
  <ds:schemaRefs>
    <ds:schemaRef ds:uri="91146886-4123-43f1-a254-b3d86696de84"/>
    <ds:schemaRef ds:uri="bf3fab4c-4711-49eb-8aab-60187a61966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0FA0910-7547-4060-8B1B-215C9C320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fab4c-4711-49eb-8aab-60187a619667"/>
    <ds:schemaRef ds:uri="91146886-4123-43f1-a254-b3d86696d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CDC PowerPoint Presentation</Template>
  <TotalTime>0</TotalTime>
  <Words>3855</Words>
  <Application>Microsoft Office PowerPoint</Application>
  <PresentationFormat>Widescreen</PresentationFormat>
  <Paragraphs>408</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Ebrima</vt:lpstr>
      <vt:lpstr>Gowun Batang</vt:lpstr>
      <vt:lpstr>CDC Theme</vt:lpstr>
      <vt:lpstr>PowerPoint Presentation</vt:lpstr>
      <vt:lpstr>What’s happened and what’s  changed this year?</vt:lpstr>
      <vt:lpstr>PowerPoint Presentation</vt:lpstr>
      <vt:lpstr>Timeline, further evidence being gathered &amp; opportunities to engage</vt:lpstr>
      <vt:lpstr>Strategy options</vt:lpstr>
      <vt:lpstr>Option 5 broken down: </vt:lpstr>
      <vt:lpstr>What could this mean  for Ampney Crucis? </vt:lpstr>
      <vt:lpstr>What could this mean  for Driffield? </vt:lpstr>
      <vt:lpstr>Beyond 2043: other strategic sites</vt:lpstr>
      <vt:lpstr>What does this mean for the district?  South</vt:lpstr>
      <vt:lpstr>What does this mean for the district?  North</vt:lpstr>
      <vt:lpstr>You’re being consulted early in the process… </vt:lpstr>
      <vt:lpstr>Points to note: </vt:lpstr>
      <vt:lpstr>In the meantime…</vt:lpstr>
      <vt:lpstr>Have your say:</vt:lpstr>
      <vt:lpstr>Making it count…</vt:lpstr>
      <vt:lpstr>Taking the issue to  government</vt:lpstr>
      <vt:lpstr>PowerPoint Presentation</vt:lpstr>
      <vt:lpstr>Questions</vt:lpstr>
    </vt:vector>
  </TitlesOfParts>
  <Company>220ICT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Abbott</dc:creator>
  <cp:lastModifiedBy>Roz Morton</cp:lastModifiedBy>
  <cp:revision>12</cp:revision>
  <dcterms:created xsi:type="dcterms:W3CDTF">2025-11-06T14:28:27Z</dcterms:created>
  <dcterms:modified xsi:type="dcterms:W3CDTF">2025-11-18T08:50:13Z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0x010100F28DE3445282714A8E50FE36BA1631C9</vt:lpwstr>
  </property>
</Properties>
</file>